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4"/>
  </p:notesMasterIdLst>
  <p:sldIdLst>
    <p:sldId id="256" r:id="rId2"/>
    <p:sldId id="260" r:id="rId3"/>
    <p:sldId id="348" r:id="rId4"/>
    <p:sldId id="312" r:id="rId5"/>
    <p:sldId id="313" r:id="rId6"/>
    <p:sldId id="315" r:id="rId7"/>
    <p:sldId id="345" r:id="rId8"/>
    <p:sldId id="316" r:id="rId9"/>
    <p:sldId id="346" r:id="rId10"/>
    <p:sldId id="344" r:id="rId11"/>
    <p:sldId id="317" r:id="rId12"/>
    <p:sldId id="343" r:id="rId13"/>
    <p:sldId id="339" r:id="rId14"/>
    <p:sldId id="340" r:id="rId15"/>
    <p:sldId id="318" r:id="rId16"/>
    <p:sldId id="319" r:id="rId17"/>
    <p:sldId id="350" r:id="rId18"/>
    <p:sldId id="321" r:id="rId19"/>
    <p:sldId id="351" r:id="rId20"/>
    <p:sldId id="323" r:id="rId21"/>
    <p:sldId id="325" r:id="rId22"/>
    <p:sldId id="326" r:id="rId23"/>
    <p:sldId id="327" r:id="rId24"/>
    <p:sldId id="338" r:id="rId25"/>
    <p:sldId id="342" r:id="rId26"/>
    <p:sldId id="347" r:id="rId27"/>
    <p:sldId id="328" r:id="rId28"/>
    <p:sldId id="334" r:id="rId29"/>
    <p:sldId id="332" r:id="rId30"/>
    <p:sldId id="331" r:id="rId31"/>
    <p:sldId id="349" r:id="rId32"/>
    <p:sldId id="352" r:id="rId33"/>
  </p:sldIdLst>
  <p:sldSz cx="9144000" cy="5143500" type="screen16x9"/>
  <p:notesSz cx="6858000" cy="9144000"/>
  <p:embeddedFontLst>
    <p:embeddedFont>
      <p:font typeface="Barlow" panose="00000500000000000000" pitchFamily="2" charset="0"/>
      <p:regular r:id="rId35"/>
      <p:bold r:id="rId36"/>
      <p:italic r:id="rId37"/>
      <p:boldItalic r:id="rId38"/>
    </p:embeddedFont>
    <p:embeddedFont>
      <p:font typeface="Playfair Display" panose="00000500000000000000" pitchFamily="2" charset="0"/>
      <p:regular r:id="rId39"/>
      <p:bold r:id="rId40"/>
    </p:embeddedFont>
    <p:embeddedFont>
      <p:font typeface="Roboto" panose="02000000000000000000" pitchFamily="2"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C9C983-E124-4A1D-9AD4-FA655E5A1C6D}">
  <a:tblStyle styleId="{84C9C983-E124-4A1D-9AD4-FA655E5A1C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varScale="1">
        <p:scale>
          <a:sx n="138" d="100"/>
          <a:sy n="138" d="100"/>
        </p:scale>
        <p:origin x="316"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ea2d147e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ea2d147e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960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4518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484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72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234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167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99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690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479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32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348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6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31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14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4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50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344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F1F1F"/>
                </a:solidFill>
                <a:effectLst/>
                <a:latin typeface="Roboto" panose="02000000000000000000" pitchFamily="2" charset="0"/>
              </a:rPr>
              <a:t>This section analyzes the relationship between crime rates and the percentage of individuals aged 25 and over without a high school diploma. The data presents various incidents of crime alongside the corresponding percentage of individuals lacking a high school education.</a:t>
            </a:r>
            <a:endParaRPr lang="en-US" dirty="0"/>
          </a:p>
        </p:txBody>
      </p:sp>
    </p:spTree>
    <p:extLst>
      <p:ext uri="{BB962C8B-B14F-4D97-AF65-F5344CB8AC3E}">
        <p14:creationId xmlns:p14="http://schemas.microsoft.com/office/powerpoint/2010/main" val="2466274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955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8154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10" name="Google Shape;10;p2"/>
          <p:cNvGrpSpPr/>
          <p:nvPr/>
        </p:nvGrpSpPr>
        <p:grpSpPr>
          <a:xfrm>
            <a:off x="246666" y="209479"/>
            <a:ext cx="8650669" cy="4723650"/>
            <a:chOff x="159550" y="164300"/>
            <a:chExt cx="8834425" cy="4823989"/>
          </a:xfrm>
        </p:grpSpPr>
        <p:cxnSp>
          <p:nvCxnSpPr>
            <p:cNvPr id="11" name="Google Shape;11;p2"/>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713100" y="1343698"/>
            <a:ext cx="5101500" cy="17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3100" y="3188600"/>
            <a:ext cx="48546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21" name="Google Shape;21;p3"/>
          <p:cNvGrpSpPr/>
          <p:nvPr/>
        </p:nvGrpSpPr>
        <p:grpSpPr>
          <a:xfrm>
            <a:off x="246666" y="209479"/>
            <a:ext cx="8650669" cy="4723650"/>
            <a:chOff x="159550" y="164300"/>
            <a:chExt cx="8834425" cy="4823989"/>
          </a:xfrm>
        </p:grpSpPr>
        <p:cxnSp>
          <p:nvCxnSpPr>
            <p:cNvPr id="22" name="Google Shape;22;p3"/>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3"/>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3"/>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3"/>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26;p3"/>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3"/>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1108225" y="2393475"/>
            <a:ext cx="4213200" cy="9381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 name="Google Shape;29;p3"/>
          <p:cNvSpPr txBox="1">
            <a:spLocks noGrp="1"/>
          </p:cNvSpPr>
          <p:nvPr>
            <p:ph type="title" idx="2" hasCustomPrompt="1"/>
          </p:nvPr>
        </p:nvSpPr>
        <p:spPr>
          <a:xfrm>
            <a:off x="1221925" y="1321625"/>
            <a:ext cx="1061400" cy="938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4800"/>
              <a:buNone/>
              <a:defRPr sz="60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 name="Google Shape;30;p3"/>
          <p:cNvSpPr txBox="1">
            <a:spLocks noGrp="1"/>
          </p:cNvSpPr>
          <p:nvPr>
            <p:ph type="subTitle" idx="1"/>
          </p:nvPr>
        </p:nvSpPr>
        <p:spPr>
          <a:xfrm>
            <a:off x="1221925" y="3509825"/>
            <a:ext cx="4213200" cy="415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
  <p:cSld name="CUSTOM_2">
    <p:spTree>
      <p:nvGrpSpPr>
        <p:cNvPr id="1" name="Shape 353"/>
        <p:cNvGrpSpPr/>
        <p:nvPr/>
      </p:nvGrpSpPr>
      <p:grpSpPr>
        <a:xfrm>
          <a:off x="0" y="0"/>
          <a:ext cx="0" cy="0"/>
          <a:chOff x="0" y="0"/>
          <a:chExt cx="0" cy="0"/>
        </a:xfrm>
      </p:grpSpPr>
      <p:pic>
        <p:nvPicPr>
          <p:cNvPr id="354" name="Google Shape;354;p31"/>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55" name="Google Shape;355;p31"/>
          <p:cNvGrpSpPr/>
          <p:nvPr/>
        </p:nvGrpSpPr>
        <p:grpSpPr>
          <a:xfrm>
            <a:off x="246666" y="209479"/>
            <a:ext cx="8650669" cy="4723650"/>
            <a:chOff x="159550" y="164300"/>
            <a:chExt cx="8834425" cy="4823989"/>
          </a:xfrm>
        </p:grpSpPr>
        <p:cxnSp>
          <p:nvCxnSpPr>
            <p:cNvPr id="356" name="Google Shape;356;p31"/>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31"/>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58" name="Google Shape;358;p31"/>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59" name="Google Shape;359;p31"/>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60" name="Google Shape;360;p31"/>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31"/>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grpSp>
        <p:nvGrpSpPr>
          <p:cNvPr id="362" name="Google Shape;362;p31"/>
          <p:cNvGrpSpPr/>
          <p:nvPr/>
        </p:nvGrpSpPr>
        <p:grpSpPr>
          <a:xfrm>
            <a:off x="249422" y="4118014"/>
            <a:ext cx="807600" cy="807600"/>
            <a:chOff x="249422" y="4118014"/>
            <a:chExt cx="807600" cy="807600"/>
          </a:xfrm>
        </p:grpSpPr>
        <p:sp>
          <p:nvSpPr>
            <p:cNvPr id="363" name="Google Shape;363;p31"/>
            <p:cNvSpPr/>
            <p:nvPr/>
          </p:nvSpPr>
          <p:spPr>
            <a:xfrm>
              <a:off x="249422" y="4118014"/>
              <a:ext cx="807600" cy="80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364" name="Google Shape;364;p31"/>
            <p:cNvGrpSpPr/>
            <p:nvPr/>
          </p:nvGrpSpPr>
          <p:grpSpPr>
            <a:xfrm>
              <a:off x="377142" y="4267618"/>
              <a:ext cx="551969" cy="510680"/>
              <a:chOff x="752361" y="1314879"/>
              <a:chExt cx="3012933" cy="2787552"/>
            </a:xfrm>
          </p:grpSpPr>
          <p:sp>
            <p:nvSpPr>
              <p:cNvPr id="365" name="Google Shape;365;p31"/>
              <p:cNvSpPr/>
              <p:nvPr/>
            </p:nvSpPr>
            <p:spPr>
              <a:xfrm>
                <a:off x="1808757" y="3070140"/>
                <a:ext cx="235660"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1"/>
              <p:cNvSpPr/>
              <p:nvPr/>
            </p:nvSpPr>
            <p:spPr>
              <a:xfrm>
                <a:off x="2125674" y="3070140"/>
                <a:ext cx="243784"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31"/>
              <p:cNvSpPr/>
              <p:nvPr/>
            </p:nvSpPr>
            <p:spPr>
              <a:xfrm>
                <a:off x="1971280" y="3127026"/>
                <a:ext cx="235660" cy="32505"/>
              </a:xfrm>
              <a:custGeom>
                <a:avLst/>
                <a:gdLst/>
                <a:ahLst/>
                <a:cxnLst/>
                <a:rect l="l" t="t" r="r" b="b"/>
                <a:pathLst>
                  <a:path w="21" h="3" extrusionOk="0">
                    <a:moveTo>
                      <a:pt x="19" y="3"/>
                    </a:moveTo>
                    <a:cubicBezTo>
                      <a:pt x="2" y="3"/>
                      <a:pt x="2" y="3"/>
                      <a:pt x="2" y="3"/>
                    </a:cubicBezTo>
                    <a:cubicBezTo>
                      <a:pt x="1" y="3"/>
                      <a:pt x="0" y="3"/>
                      <a:pt x="0" y="2"/>
                    </a:cubicBezTo>
                    <a:cubicBezTo>
                      <a:pt x="0" y="2"/>
                      <a:pt x="0" y="2"/>
                      <a:pt x="0" y="2"/>
                    </a:cubicBezTo>
                    <a:cubicBezTo>
                      <a:pt x="0" y="1"/>
                      <a:pt x="1" y="0"/>
                      <a:pt x="2" y="0"/>
                    </a:cubicBezTo>
                    <a:cubicBezTo>
                      <a:pt x="19" y="0"/>
                      <a:pt x="19" y="0"/>
                      <a:pt x="19" y="0"/>
                    </a:cubicBezTo>
                    <a:cubicBezTo>
                      <a:pt x="20" y="0"/>
                      <a:pt x="21" y="1"/>
                      <a:pt x="21" y="2"/>
                    </a:cubicBezTo>
                    <a:cubicBezTo>
                      <a:pt x="21" y="2"/>
                      <a:pt x="21" y="2"/>
                      <a:pt x="21" y="2"/>
                    </a:cubicBezTo>
                    <a:cubicBezTo>
                      <a:pt x="21" y="3"/>
                      <a:pt x="20" y="3"/>
                      <a:pt x="19"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31"/>
              <p:cNvSpPr/>
              <p:nvPr/>
            </p:nvSpPr>
            <p:spPr>
              <a:xfrm>
                <a:off x="2465114" y="3070140"/>
                <a:ext cx="243784" cy="162524"/>
              </a:xfrm>
              <a:custGeom>
                <a:avLst/>
                <a:gdLst/>
                <a:ahLst/>
                <a:cxnLst/>
                <a:rect l="l" t="t" r="r" b="b"/>
                <a:pathLst>
                  <a:path w="21" h="14" extrusionOk="0">
                    <a:moveTo>
                      <a:pt x="14" y="14"/>
                    </a:moveTo>
                    <a:cubicBezTo>
                      <a:pt x="7" y="14"/>
                      <a:pt x="7" y="14"/>
                      <a:pt x="7" y="14"/>
                    </a:cubicBezTo>
                    <a:cubicBezTo>
                      <a:pt x="3" y="14"/>
                      <a:pt x="0" y="11"/>
                      <a:pt x="0" y="7"/>
                    </a:cubicBezTo>
                    <a:cubicBezTo>
                      <a:pt x="0" y="3"/>
                      <a:pt x="3" y="0"/>
                      <a:pt x="7" y="0"/>
                    </a:cubicBezTo>
                    <a:cubicBezTo>
                      <a:pt x="14" y="0"/>
                      <a:pt x="14" y="0"/>
                      <a:pt x="14" y="0"/>
                    </a:cubicBezTo>
                    <a:cubicBezTo>
                      <a:pt x="18" y="0"/>
                      <a:pt x="21" y="3"/>
                      <a:pt x="21" y="7"/>
                    </a:cubicBezTo>
                    <a:cubicBezTo>
                      <a:pt x="21" y="11"/>
                      <a:pt x="18" y="14"/>
                      <a:pt x="14" y="14"/>
                    </a:cubicBezTo>
                    <a:close/>
                    <a:moveTo>
                      <a:pt x="7" y="3"/>
                    </a:moveTo>
                    <a:cubicBezTo>
                      <a:pt x="5" y="3"/>
                      <a:pt x="3" y="5"/>
                      <a:pt x="3" y="7"/>
                    </a:cubicBezTo>
                    <a:cubicBezTo>
                      <a:pt x="3" y="9"/>
                      <a:pt x="5" y="10"/>
                      <a:pt x="7" y="10"/>
                    </a:cubicBezTo>
                    <a:cubicBezTo>
                      <a:pt x="14" y="10"/>
                      <a:pt x="14" y="10"/>
                      <a:pt x="14" y="10"/>
                    </a:cubicBezTo>
                    <a:cubicBezTo>
                      <a:pt x="16" y="10"/>
                      <a:pt x="18" y="9"/>
                      <a:pt x="18" y="7"/>
                    </a:cubicBezTo>
                    <a:cubicBezTo>
                      <a:pt x="18" y="5"/>
                      <a:pt x="16" y="3"/>
                      <a:pt x="14" y="3"/>
                    </a:cubicBezTo>
                    <a:lnTo>
                      <a:pt x="7" y="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31"/>
              <p:cNvSpPr/>
              <p:nvPr/>
            </p:nvSpPr>
            <p:spPr>
              <a:xfrm>
                <a:off x="2302591" y="3127026"/>
                <a:ext cx="243784" cy="32505"/>
              </a:xfrm>
              <a:custGeom>
                <a:avLst/>
                <a:gdLst/>
                <a:ahLst/>
                <a:cxnLst/>
                <a:rect l="l" t="t" r="r" b="b"/>
                <a:pathLst>
                  <a:path w="21" h="3" extrusionOk="0">
                    <a:moveTo>
                      <a:pt x="20" y="3"/>
                    </a:moveTo>
                    <a:cubicBezTo>
                      <a:pt x="2" y="3"/>
                      <a:pt x="2" y="3"/>
                      <a:pt x="2" y="3"/>
                    </a:cubicBezTo>
                    <a:cubicBezTo>
                      <a:pt x="1" y="3"/>
                      <a:pt x="0" y="3"/>
                      <a:pt x="0" y="2"/>
                    </a:cubicBezTo>
                    <a:cubicBezTo>
                      <a:pt x="0" y="2"/>
                      <a:pt x="0" y="2"/>
                      <a:pt x="0" y="2"/>
                    </a:cubicBezTo>
                    <a:cubicBezTo>
                      <a:pt x="0" y="1"/>
                      <a:pt x="1" y="0"/>
                      <a:pt x="2" y="0"/>
                    </a:cubicBezTo>
                    <a:cubicBezTo>
                      <a:pt x="20" y="0"/>
                      <a:pt x="20" y="0"/>
                      <a:pt x="20" y="0"/>
                    </a:cubicBezTo>
                    <a:cubicBezTo>
                      <a:pt x="20" y="0"/>
                      <a:pt x="21" y="1"/>
                      <a:pt x="21" y="2"/>
                    </a:cubicBezTo>
                    <a:cubicBezTo>
                      <a:pt x="21" y="2"/>
                      <a:pt x="21" y="2"/>
                      <a:pt x="21" y="2"/>
                    </a:cubicBezTo>
                    <a:cubicBezTo>
                      <a:pt x="21" y="3"/>
                      <a:pt x="20" y="3"/>
                      <a:pt x="20" y="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31"/>
              <p:cNvSpPr/>
              <p:nvPr/>
            </p:nvSpPr>
            <p:spPr>
              <a:xfrm>
                <a:off x="1865637" y="3062016"/>
                <a:ext cx="64800" cy="16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1"/>
              <p:cNvSpPr/>
              <p:nvPr/>
            </p:nvSpPr>
            <p:spPr>
              <a:xfrm>
                <a:off x="1288685" y="2948249"/>
                <a:ext cx="463192" cy="528206"/>
              </a:xfrm>
              <a:custGeom>
                <a:avLst/>
                <a:gdLst/>
                <a:ahLst/>
                <a:cxnLst/>
                <a:rect l="l" t="t" r="r" b="b"/>
                <a:pathLst>
                  <a:path w="57" h="65" extrusionOk="0">
                    <a:moveTo>
                      <a:pt x="0" y="65"/>
                    </a:moveTo>
                    <a:lnTo>
                      <a:pt x="57" y="65"/>
                    </a:lnTo>
                    <a:lnTo>
                      <a:pt x="57" y="0"/>
                    </a:lnTo>
                    <a:lnTo>
                      <a:pt x="6" y="0"/>
                    </a:lnTo>
                    <a:lnTo>
                      <a:pt x="0" y="65"/>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31"/>
              <p:cNvSpPr/>
              <p:nvPr/>
            </p:nvSpPr>
            <p:spPr>
              <a:xfrm>
                <a:off x="841745" y="1558665"/>
                <a:ext cx="381931" cy="536330"/>
              </a:xfrm>
              <a:custGeom>
                <a:avLst/>
                <a:gdLst/>
                <a:ahLst/>
                <a:cxnLst/>
                <a:rect l="l" t="t" r="r" b="b"/>
                <a:pathLst>
                  <a:path w="33" h="47" extrusionOk="0">
                    <a:moveTo>
                      <a:pt x="27" y="1"/>
                    </a:moveTo>
                    <a:cubicBezTo>
                      <a:pt x="27" y="2"/>
                      <a:pt x="27" y="2"/>
                      <a:pt x="27" y="2"/>
                    </a:cubicBezTo>
                    <a:cubicBezTo>
                      <a:pt x="31" y="3"/>
                      <a:pt x="33" y="8"/>
                      <a:pt x="31" y="12"/>
                    </a:cubicBezTo>
                    <a:cubicBezTo>
                      <a:pt x="17" y="41"/>
                      <a:pt x="17" y="41"/>
                      <a:pt x="17" y="41"/>
                    </a:cubicBezTo>
                    <a:cubicBezTo>
                      <a:pt x="15" y="45"/>
                      <a:pt x="10" y="47"/>
                      <a:pt x="6" y="45"/>
                    </a:cubicBezTo>
                    <a:cubicBezTo>
                      <a:pt x="6" y="45"/>
                      <a:pt x="6" y="45"/>
                      <a:pt x="6" y="45"/>
                    </a:cubicBezTo>
                    <a:cubicBezTo>
                      <a:pt x="2" y="44"/>
                      <a:pt x="0" y="39"/>
                      <a:pt x="2" y="35"/>
                    </a:cubicBezTo>
                    <a:cubicBezTo>
                      <a:pt x="16" y="6"/>
                      <a:pt x="16" y="6"/>
                      <a:pt x="16" y="6"/>
                    </a:cubicBezTo>
                    <a:cubicBezTo>
                      <a:pt x="18" y="2"/>
                      <a:pt x="23" y="0"/>
                      <a:pt x="27"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31"/>
              <p:cNvSpPr/>
              <p:nvPr/>
            </p:nvSpPr>
            <p:spPr>
              <a:xfrm>
                <a:off x="866126" y="1371765"/>
                <a:ext cx="381931" cy="536330"/>
              </a:xfrm>
              <a:custGeom>
                <a:avLst/>
                <a:gdLst/>
                <a:ahLst/>
                <a:cxnLst/>
                <a:rect l="l" t="t" r="r" b="b"/>
                <a:pathLst>
                  <a:path w="33" h="47" extrusionOk="0">
                    <a:moveTo>
                      <a:pt x="27" y="2"/>
                    </a:moveTo>
                    <a:cubicBezTo>
                      <a:pt x="27" y="2"/>
                      <a:pt x="27" y="2"/>
                      <a:pt x="27" y="2"/>
                    </a:cubicBezTo>
                    <a:cubicBezTo>
                      <a:pt x="31" y="3"/>
                      <a:pt x="33" y="8"/>
                      <a:pt x="31" y="12"/>
                    </a:cubicBezTo>
                    <a:cubicBezTo>
                      <a:pt x="17" y="41"/>
                      <a:pt x="17" y="41"/>
                      <a:pt x="17" y="41"/>
                    </a:cubicBezTo>
                    <a:cubicBezTo>
                      <a:pt x="15" y="45"/>
                      <a:pt x="10" y="47"/>
                      <a:pt x="6" y="46"/>
                    </a:cubicBezTo>
                    <a:cubicBezTo>
                      <a:pt x="6" y="46"/>
                      <a:pt x="6" y="46"/>
                      <a:pt x="6" y="46"/>
                    </a:cubicBezTo>
                    <a:cubicBezTo>
                      <a:pt x="2" y="44"/>
                      <a:pt x="0" y="39"/>
                      <a:pt x="2" y="35"/>
                    </a:cubicBezTo>
                    <a:cubicBezTo>
                      <a:pt x="16" y="6"/>
                      <a:pt x="16" y="6"/>
                      <a:pt x="16" y="6"/>
                    </a:cubicBezTo>
                    <a:cubicBezTo>
                      <a:pt x="17" y="2"/>
                      <a:pt x="22" y="0"/>
                      <a:pt x="27" y="2"/>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31"/>
              <p:cNvSpPr/>
              <p:nvPr/>
            </p:nvSpPr>
            <p:spPr>
              <a:xfrm>
                <a:off x="874250" y="1713066"/>
                <a:ext cx="219408" cy="552582"/>
              </a:xfrm>
              <a:custGeom>
                <a:avLst/>
                <a:gdLst/>
                <a:ahLst/>
                <a:cxnLst/>
                <a:rect l="l" t="t" r="r" b="b"/>
                <a:pathLst>
                  <a:path w="19" h="48" extrusionOk="0">
                    <a:moveTo>
                      <a:pt x="8" y="0"/>
                    </a:moveTo>
                    <a:cubicBezTo>
                      <a:pt x="8" y="0"/>
                      <a:pt x="8" y="0"/>
                      <a:pt x="8" y="0"/>
                    </a:cubicBezTo>
                    <a:cubicBezTo>
                      <a:pt x="13" y="0"/>
                      <a:pt x="17" y="3"/>
                      <a:pt x="17" y="7"/>
                    </a:cubicBezTo>
                    <a:cubicBezTo>
                      <a:pt x="19" y="39"/>
                      <a:pt x="19" y="39"/>
                      <a:pt x="19" y="39"/>
                    </a:cubicBezTo>
                    <a:cubicBezTo>
                      <a:pt x="19" y="43"/>
                      <a:pt x="15" y="47"/>
                      <a:pt x="10" y="47"/>
                    </a:cubicBezTo>
                    <a:cubicBezTo>
                      <a:pt x="10" y="47"/>
                      <a:pt x="10" y="47"/>
                      <a:pt x="10" y="47"/>
                    </a:cubicBezTo>
                    <a:cubicBezTo>
                      <a:pt x="6" y="48"/>
                      <a:pt x="2" y="44"/>
                      <a:pt x="2" y="40"/>
                    </a:cubicBezTo>
                    <a:cubicBezTo>
                      <a:pt x="0" y="9"/>
                      <a:pt x="0" y="9"/>
                      <a:pt x="0" y="9"/>
                    </a:cubicBezTo>
                    <a:cubicBezTo>
                      <a:pt x="0" y="5"/>
                      <a:pt x="3" y="1"/>
                      <a:pt x="8" y="0"/>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1"/>
              <p:cNvSpPr/>
              <p:nvPr/>
            </p:nvSpPr>
            <p:spPr>
              <a:xfrm>
                <a:off x="801117" y="1314879"/>
                <a:ext cx="349426" cy="593215"/>
              </a:xfrm>
              <a:custGeom>
                <a:avLst/>
                <a:gdLst/>
                <a:ahLst/>
                <a:cxnLst/>
                <a:rect l="l" t="t" r="r" b="b"/>
                <a:pathLst>
                  <a:path w="31" h="52" extrusionOk="0">
                    <a:moveTo>
                      <a:pt x="23" y="1"/>
                    </a:moveTo>
                    <a:cubicBezTo>
                      <a:pt x="23" y="1"/>
                      <a:pt x="23" y="1"/>
                      <a:pt x="23" y="1"/>
                    </a:cubicBezTo>
                    <a:cubicBezTo>
                      <a:pt x="28" y="2"/>
                      <a:pt x="31" y="7"/>
                      <a:pt x="30" y="11"/>
                    </a:cubicBezTo>
                    <a:cubicBezTo>
                      <a:pt x="20" y="44"/>
                      <a:pt x="20" y="44"/>
                      <a:pt x="20" y="44"/>
                    </a:cubicBezTo>
                    <a:cubicBezTo>
                      <a:pt x="18" y="49"/>
                      <a:pt x="13" y="52"/>
                      <a:pt x="8" y="51"/>
                    </a:cubicBezTo>
                    <a:cubicBezTo>
                      <a:pt x="8" y="51"/>
                      <a:pt x="8" y="51"/>
                      <a:pt x="8" y="51"/>
                    </a:cubicBezTo>
                    <a:cubicBezTo>
                      <a:pt x="3" y="50"/>
                      <a:pt x="0" y="45"/>
                      <a:pt x="2" y="40"/>
                    </a:cubicBezTo>
                    <a:cubicBezTo>
                      <a:pt x="12" y="7"/>
                      <a:pt x="12" y="7"/>
                      <a:pt x="12" y="7"/>
                    </a:cubicBezTo>
                    <a:cubicBezTo>
                      <a:pt x="13" y="3"/>
                      <a:pt x="18" y="0"/>
                      <a:pt x="23"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1"/>
              <p:cNvSpPr/>
              <p:nvPr/>
            </p:nvSpPr>
            <p:spPr>
              <a:xfrm>
                <a:off x="809241" y="1696813"/>
                <a:ext cx="308793" cy="593215"/>
              </a:xfrm>
              <a:custGeom>
                <a:avLst/>
                <a:gdLst/>
                <a:ahLst/>
                <a:cxnLst/>
                <a:rect l="l" t="t" r="r" b="b"/>
                <a:pathLst>
                  <a:path w="27" h="52" extrusionOk="0">
                    <a:moveTo>
                      <a:pt x="8" y="1"/>
                    </a:moveTo>
                    <a:cubicBezTo>
                      <a:pt x="8" y="1"/>
                      <a:pt x="8" y="1"/>
                      <a:pt x="8" y="1"/>
                    </a:cubicBezTo>
                    <a:cubicBezTo>
                      <a:pt x="13" y="0"/>
                      <a:pt x="18" y="2"/>
                      <a:pt x="19" y="7"/>
                    </a:cubicBezTo>
                    <a:cubicBezTo>
                      <a:pt x="26" y="40"/>
                      <a:pt x="26" y="40"/>
                      <a:pt x="26" y="40"/>
                    </a:cubicBezTo>
                    <a:cubicBezTo>
                      <a:pt x="27" y="45"/>
                      <a:pt x="23" y="49"/>
                      <a:pt x="18" y="50"/>
                    </a:cubicBezTo>
                    <a:cubicBezTo>
                      <a:pt x="18" y="50"/>
                      <a:pt x="18" y="50"/>
                      <a:pt x="18" y="50"/>
                    </a:cubicBezTo>
                    <a:cubicBezTo>
                      <a:pt x="13" y="52"/>
                      <a:pt x="8" y="49"/>
                      <a:pt x="7" y="44"/>
                    </a:cubicBezTo>
                    <a:cubicBezTo>
                      <a:pt x="1" y="11"/>
                      <a:pt x="1" y="11"/>
                      <a:pt x="1" y="11"/>
                    </a:cubicBezTo>
                    <a:cubicBezTo>
                      <a:pt x="0" y="7"/>
                      <a:pt x="3" y="2"/>
                      <a:pt x="8"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1"/>
              <p:cNvSpPr/>
              <p:nvPr/>
            </p:nvSpPr>
            <p:spPr>
              <a:xfrm>
                <a:off x="752361" y="1347384"/>
                <a:ext cx="999516" cy="1755261"/>
              </a:xfrm>
              <a:custGeom>
                <a:avLst/>
                <a:gdLst/>
                <a:ahLst/>
                <a:cxnLst/>
                <a:rect l="l" t="t" r="r" b="b"/>
                <a:pathLst>
                  <a:path w="87" h="153" extrusionOk="0">
                    <a:moveTo>
                      <a:pt x="87" y="139"/>
                    </a:moveTo>
                    <a:cubicBezTo>
                      <a:pt x="82" y="118"/>
                      <a:pt x="82" y="118"/>
                      <a:pt x="82" y="118"/>
                    </a:cubicBezTo>
                    <a:cubicBezTo>
                      <a:pt x="81" y="113"/>
                      <a:pt x="79" y="109"/>
                      <a:pt x="76" y="104"/>
                    </a:cubicBezTo>
                    <a:cubicBezTo>
                      <a:pt x="68" y="93"/>
                      <a:pt x="68" y="93"/>
                      <a:pt x="68" y="93"/>
                    </a:cubicBezTo>
                    <a:cubicBezTo>
                      <a:pt x="67" y="92"/>
                      <a:pt x="66" y="91"/>
                      <a:pt x="66" y="89"/>
                    </a:cubicBezTo>
                    <a:cubicBezTo>
                      <a:pt x="57" y="60"/>
                      <a:pt x="57" y="60"/>
                      <a:pt x="57" y="60"/>
                    </a:cubicBezTo>
                    <a:cubicBezTo>
                      <a:pt x="56" y="55"/>
                      <a:pt x="51" y="53"/>
                      <a:pt x="46" y="54"/>
                    </a:cubicBezTo>
                    <a:cubicBezTo>
                      <a:pt x="46" y="54"/>
                      <a:pt x="46" y="54"/>
                      <a:pt x="46" y="54"/>
                    </a:cubicBezTo>
                    <a:cubicBezTo>
                      <a:pt x="41" y="55"/>
                      <a:pt x="38" y="60"/>
                      <a:pt x="40" y="65"/>
                    </a:cubicBezTo>
                    <a:cubicBezTo>
                      <a:pt x="45" y="85"/>
                      <a:pt x="45" y="85"/>
                      <a:pt x="45" y="85"/>
                    </a:cubicBezTo>
                    <a:cubicBezTo>
                      <a:pt x="30" y="69"/>
                      <a:pt x="30" y="69"/>
                      <a:pt x="30" y="69"/>
                    </a:cubicBezTo>
                    <a:cubicBezTo>
                      <a:pt x="18" y="41"/>
                      <a:pt x="18" y="41"/>
                      <a:pt x="18" y="41"/>
                    </a:cubicBezTo>
                    <a:cubicBezTo>
                      <a:pt x="21" y="9"/>
                      <a:pt x="21" y="9"/>
                      <a:pt x="21" y="9"/>
                    </a:cubicBezTo>
                    <a:cubicBezTo>
                      <a:pt x="22" y="4"/>
                      <a:pt x="18" y="0"/>
                      <a:pt x="13" y="0"/>
                    </a:cubicBezTo>
                    <a:cubicBezTo>
                      <a:pt x="13" y="0"/>
                      <a:pt x="13" y="0"/>
                      <a:pt x="13" y="0"/>
                    </a:cubicBezTo>
                    <a:cubicBezTo>
                      <a:pt x="8" y="0"/>
                      <a:pt x="3" y="3"/>
                      <a:pt x="3" y="8"/>
                    </a:cubicBezTo>
                    <a:cubicBezTo>
                      <a:pt x="0" y="46"/>
                      <a:pt x="0" y="46"/>
                      <a:pt x="0" y="46"/>
                    </a:cubicBezTo>
                    <a:cubicBezTo>
                      <a:pt x="0" y="46"/>
                      <a:pt x="6" y="71"/>
                      <a:pt x="8" y="78"/>
                    </a:cubicBezTo>
                    <a:cubicBezTo>
                      <a:pt x="8" y="80"/>
                      <a:pt x="9" y="82"/>
                      <a:pt x="10" y="84"/>
                    </a:cubicBezTo>
                    <a:cubicBezTo>
                      <a:pt x="14" y="92"/>
                      <a:pt x="24" y="114"/>
                      <a:pt x="39" y="129"/>
                    </a:cubicBezTo>
                    <a:cubicBezTo>
                      <a:pt x="54" y="153"/>
                      <a:pt x="54" y="153"/>
                      <a:pt x="54" y="153"/>
                    </a:cubicBezTo>
                    <a:lnTo>
                      <a:pt x="87" y="139"/>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1"/>
              <p:cNvSpPr/>
              <p:nvPr/>
            </p:nvSpPr>
            <p:spPr>
              <a:xfrm>
                <a:off x="1166790" y="3029511"/>
                <a:ext cx="722100" cy="25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1"/>
              <p:cNvSpPr/>
              <p:nvPr/>
            </p:nvSpPr>
            <p:spPr>
              <a:xfrm>
                <a:off x="1166790" y="3346431"/>
                <a:ext cx="674100" cy="756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1"/>
              <p:cNvSpPr/>
              <p:nvPr/>
            </p:nvSpPr>
            <p:spPr>
              <a:xfrm>
                <a:off x="2595132" y="3062016"/>
                <a:ext cx="64800" cy="169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1"/>
              <p:cNvSpPr/>
              <p:nvPr/>
            </p:nvSpPr>
            <p:spPr>
              <a:xfrm>
                <a:off x="2773906" y="2948249"/>
                <a:ext cx="463192" cy="528206"/>
              </a:xfrm>
              <a:custGeom>
                <a:avLst/>
                <a:gdLst/>
                <a:ahLst/>
                <a:cxnLst/>
                <a:rect l="l" t="t" r="r" b="b"/>
                <a:pathLst>
                  <a:path w="57" h="65" extrusionOk="0">
                    <a:moveTo>
                      <a:pt x="57" y="65"/>
                    </a:moveTo>
                    <a:lnTo>
                      <a:pt x="0" y="65"/>
                    </a:lnTo>
                    <a:lnTo>
                      <a:pt x="0" y="0"/>
                    </a:lnTo>
                    <a:lnTo>
                      <a:pt x="51" y="0"/>
                    </a:lnTo>
                    <a:lnTo>
                      <a:pt x="57" y="65"/>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1"/>
              <p:cNvSpPr/>
              <p:nvPr/>
            </p:nvSpPr>
            <p:spPr>
              <a:xfrm>
                <a:off x="3302107" y="1558665"/>
                <a:ext cx="381931" cy="536330"/>
              </a:xfrm>
              <a:custGeom>
                <a:avLst/>
                <a:gdLst/>
                <a:ahLst/>
                <a:cxnLst/>
                <a:rect l="l" t="t" r="r" b="b"/>
                <a:pathLst>
                  <a:path w="33" h="47" extrusionOk="0">
                    <a:moveTo>
                      <a:pt x="6" y="1"/>
                    </a:moveTo>
                    <a:cubicBezTo>
                      <a:pt x="6" y="2"/>
                      <a:pt x="6" y="2"/>
                      <a:pt x="6" y="2"/>
                    </a:cubicBezTo>
                    <a:cubicBezTo>
                      <a:pt x="2" y="3"/>
                      <a:pt x="0" y="8"/>
                      <a:pt x="2" y="12"/>
                    </a:cubicBezTo>
                    <a:cubicBezTo>
                      <a:pt x="15" y="41"/>
                      <a:pt x="15" y="41"/>
                      <a:pt x="15" y="41"/>
                    </a:cubicBezTo>
                    <a:cubicBezTo>
                      <a:pt x="17" y="45"/>
                      <a:pt x="22" y="47"/>
                      <a:pt x="27" y="45"/>
                    </a:cubicBezTo>
                    <a:cubicBezTo>
                      <a:pt x="27" y="45"/>
                      <a:pt x="27" y="45"/>
                      <a:pt x="27" y="45"/>
                    </a:cubicBezTo>
                    <a:cubicBezTo>
                      <a:pt x="31" y="44"/>
                      <a:pt x="33" y="39"/>
                      <a:pt x="31" y="35"/>
                    </a:cubicBezTo>
                    <a:cubicBezTo>
                      <a:pt x="17" y="6"/>
                      <a:pt x="17" y="6"/>
                      <a:pt x="17" y="6"/>
                    </a:cubicBezTo>
                    <a:cubicBezTo>
                      <a:pt x="15" y="2"/>
                      <a:pt x="10" y="0"/>
                      <a:pt x="6"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31"/>
              <p:cNvSpPr/>
              <p:nvPr/>
            </p:nvSpPr>
            <p:spPr>
              <a:xfrm>
                <a:off x="3277726" y="1371765"/>
                <a:ext cx="381931" cy="536330"/>
              </a:xfrm>
              <a:custGeom>
                <a:avLst/>
                <a:gdLst/>
                <a:ahLst/>
                <a:cxnLst/>
                <a:rect l="l" t="t" r="r" b="b"/>
                <a:pathLst>
                  <a:path w="33" h="47" extrusionOk="0">
                    <a:moveTo>
                      <a:pt x="6" y="2"/>
                    </a:moveTo>
                    <a:cubicBezTo>
                      <a:pt x="6" y="2"/>
                      <a:pt x="6" y="2"/>
                      <a:pt x="6" y="2"/>
                    </a:cubicBezTo>
                    <a:cubicBezTo>
                      <a:pt x="2" y="3"/>
                      <a:pt x="0" y="8"/>
                      <a:pt x="2" y="12"/>
                    </a:cubicBezTo>
                    <a:cubicBezTo>
                      <a:pt x="16" y="41"/>
                      <a:pt x="16" y="41"/>
                      <a:pt x="16" y="41"/>
                    </a:cubicBezTo>
                    <a:cubicBezTo>
                      <a:pt x="17" y="45"/>
                      <a:pt x="22" y="47"/>
                      <a:pt x="27" y="46"/>
                    </a:cubicBezTo>
                    <a:cubicBezTo>
                      <a:pt x="27" y="46"/>
                      <a:pt x="27" y="46"/>
                      <a:pt x="27" y="46"/>
                    </a:cubicBezTo>
                    <a:cubicBezTo>
                      <a:pt x="31" y="44"/>
                      <a:pt x="33" y="39"/>
                      <a:pt x="31" y="35"/>
                    </a:cubicBezTo>
                    <a:cubicBezTo>
                      <a:pt x="17" y="6"/>
                      <a:pt x="17" y="6"/>
                      <a:pt x="17" y="6"/>
                    </a:cubicBezTo>
                    <a:cubicBezTo>
                      <a:pt x="15" y="2"/>
                      <a:pt x="10" y="0"/>
                      <a:pt x="6" y="2"/>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31"/>
              <p:cNvSpPr/>
              <p:nvPr/>
            </p:nvSpPr>
            <p:spPr>
              <a:xfrm>
                <a:off x="3432125" y="1713066"/>
                <a:ext cx="211279" cy="552582"/>
              </a:xfrm>
              <a:custGeom>
                <a:avLst/>
                <a:gdLst/>
                <a:ahLst/>
                <a:cxnLst/>
                <a:rect l="l" t="t" r="r" b="b"/>
                <a:pathLst>
                  <a:path w="19" h="48" extrusionOk="0">
                    <a:moveTo>
                      <a:pt x="11" y="0"/>
                    </a:moveTo>
                    <a:cubicBezTo>
                      <a:pt x="11" y="0"/>
                      <a:pt x="11" y="0"/>
                      <a:pt x="11" y="0"/>
                    </a:cubicBezTo>
                    <a:cubicBezTo>
                      <a:pt x="6" y="0"/>
                      <a:pt x="2" y="3"/>
                      <a:pt x="2" y="7"/>
                    </a:cubicBezTo>
                    <a:cubicBezTo>
                      <a:pt x="0" y="39"/>
                      <a:pt x="0" y="39"/>
                      <a:pt x="0" y="39"/>
                    </a:cubicBezTo>
                    <a:cubicBezTo>
                      <a:pt x="0" y="43"/>
                      <a:pt x="4" y="47"/>
                      <a:pt x="8" y="47"/>
                    </a:cubicBezTo>
                    <a:cubicBezTo>
                      <a:pt x="8" y="47"/>
                      <a:pt x="8" y="47"/>
                      <a:pt x="8" y="47"/>
                    </a:cubicBezTo>
                    <a:cubicBezTo>
                      <a:pt x="13" y="48"/>
                      <a:pt x="17" y="44"/>
                      <a:pt x="17" y="40"/>
                    </a:cubicBezTo>
                    <a:cubicBezTo>
                      <a:pt x="19" y="9"/>
                      <a:pt x="19" y="9"/>
                      <a:pt x="19" y="9"/>
                    </a:cubicBezTo>
                    <a:cubicBezTo>
                      <a:pt x="19" y="5"/>
                      <a:pt x="15" y="1"/>
                      <a:pt x="11" y="0"/>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1"/>
              <p:cNvSpPr/>
              <p:nvPr/>
            </p:nvSpPr>
            <p:spPr>
              <a:xfrm>
                <a:off x="3375240" y="1314879"/>
                <a:ext cx="341297" cy="593215"/>
              </a:xfrm>
              <a:custGeom>
                <a:avLst/>
                <a:gdLst/>
                <a:ahLst/>
                <a:cxnLst/>
                <a:rect l="l" t="t" r="r" b="b"/>
                <a:pathLst>
                  <a:path w="30" h="52" extrusionOk="0">
                    <a:moveTo>
                      <a:pt x="8" y="1"/>
                    </a:moveTo>
                    <a:cubicBezTo>
                      <a:pt x="7" y="1"/>
                      <a:pt x="7" y="1"/>
                      <a:pt x="7" y="1"/>
                    </a:cubicBezTo>
                    <a:cubicBezTo>
                      <a:pt x="3" y="2"/>
                      <a:pt x="0" y="7"/>
                      <a:pt x="1" y="11"/>
                    </a:cubicBezTo>
                    <a:cubicBezTo>
                      <a:pt x="11" y="44"/>
                      <a:pt x="11" y="44"/>
                      <a:pt x="11" y="44"/>
                    </a:cubicBezTo>
                    <a:cubicBezTo>
                      <a:pt x="13" y="49"/>
                      <a:pt x="18" y="52"/>
                      <a:pt x="22" y="51"/>
                    </a:cubicBezTo>
                    <a:cubicBezTo>
                      <a:pt x="23" y="51"/>
                      <a:pt x="23" y="51"/>
                      <a:pt x="23" y="51"/>
                    </a:cubicBezTo>
                    <a:cubicBezTo>
                      <a:pt x="27" y="50"/>
                      <a:pt x="30" y="45"/>
                      <a:pt x="29" y="40"/>
                    </a:cubicBezTo>
                    <a:cubicBezTo>
                      <a:pt x="19" y="7"/>
                      <a:pt x="19" y="7"/>
                      <a:pt x="19" y="7"/>
                    </a:cubicBezTo>
                    <a:cubicBezTo>
                      <a:pt x="17" y="3"/>
                      <a:pt x="12" y="0"/>
                      <a:pt x="8"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1"/>
              <p:cNvSpPr/>
              <p:nvPr/>
            </p:nvSpPr>
            <p:spPr>
              <a:xfrm>
                <a:off x="3407744" y="1696813"/>
                <a:ext cx="308793" cy="593215"/>
              </a:xfrm>
              <a:custGeom>
                <a:avLst/>
                <a:gdLst/>
                <a:ahLst/>
                <a:cxnLst/>
                <a:rect l="l" t="t" r="r" b="b"/>
                <a:pathLst>
                  <a:path w="27" h="52" extrusionOk="0">
                    <a:moveTo>
                      <a:pt x="19" y="1"/>
                    </a:moveTo>
                    <a:cubicBezTo>
                      <a:pt x="19" y="1"/>
                      <a:pt x="19" y="1"/>
                      <a:pt x="19" y="1"/>
                    </a:cubicBezTo>
                    <a:cubicBezTo>
                      <a:pt x="14" y="0"/>
                      <a:pt x="9" y="2"/>
                      <a:pt x="8" y="7"/>
                    </a:cubicBezTo>
                    <a:cubicBezTo>
                      <a:pt x="1" y="40"/>
                      <a:pt x="1" y="40"/>
                      <a:pt x="1" y="40"/>
                    </a:cubicBezTo>
                    <a:cubicBezTo>
                      <a:pt x="0" y="45"/>
                      <a:pt x="3" y="49"/>
                      <a:pt x="8" y="50"/>
                    </a:cubicBezTo>
                    <a:cubicBezTo>
                      <a:pt x="9" y="50"/>
                      <a:pt x="9" y="50"/>
                      <a:pt x="9" y="50"/>
                    </a:cubicBezTo>
                    <a:cubicBezTo>
                      <a:pt x="14" y="52"/>
                      <a:pt x="18" y="49"/>
                      <a:pt x="19" y="44"/>
                    </a:cubicBezTo>
                    <a:cubicBezTo>
                      <a:pt x="26" y="11"/>
                      <a:pt x="26" y="11"/>
                      <a:pt x="26" y="11"/>
                    </a:cubicBezTo>
                    <a:cubicBezTo>
                      <a:pt x="27" y="7"/>
                      <a:pt x="24" y="2"/>
                      <a:pt x="19" y="1"/>
                    </a:cubicBezTo>
                    <a:close/>
                  </a:path>
                </a:pathLst>
              </a:custGeom>
              <a:solidFill>
                <a:srgbClr val="C098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1"/>
              <p:cNvSpPr/>
              <p:nvPr/>
            </p:nvSpPr>
            <p:spPr>
              <a:xfrm>
                <a:off x="2773906" y="1347384"/>
                <a:ext cx="991387" cy="1755261"/>
              </a:xfrm>
              <a:custGeom>
                <a:avLst/>
                <a:gdLst/>
                <a:ahLst/>
                <a:cxnLst/>
                <a:rect l="l" t="t" r="r" b="b"/>
                <a:pathLst>
                  <a:path w="86" h="153" extrusionOk="0">
                    <a:moveTo>
                      <a:pt x="0" y="139"/>
                    </a:moveTo>
                    <a:cubicBezTo>
                      <a:pt x="5" y="118"/>
                      <a:pt x="5" y="118"/>
                      <a:pt x="5" y="118"/>
                    </a:cubicBezTo>
                    <a:cubicBezTo>
                      <a:pt x="6" y="113"/>
                      <a:pt x="8" y="109"/>
                      <a:pt x="11" y="104"/>
                    </a:cubicBezTo>
                    <a:cubicBezTo>
                      <a:pt x="19" y="93"/>
                      <a:pt x="19" y="93"/>
                      <a:pt x="19" y="93"/>
                    </a:cubicBezTo>
                    <a:cubicBezTo>
                      <a:pt x="20" y="92"/>
                      <a:pt x="21" y="91"/>
                      <a:pt x="21" y="89"/>
                    </a:cubicBezTo>
                    <a:cubicBezTo>
                      <a:pt x="29" y="60"/>
                      <a:pt x="29" y="60"/>
                      <a:pt x="29" y="60"/>
                    </a:cubicBezTo>
                    <a:cubicBezTo>
                      <a:pt x="31" y="55"/>
                      <a:pt x="36" y="53"/>
                      <a:pt x="40" y="54"/>
                    </a:cubicBezTo>
                    <a:cubicBezTo>
                      <a:pt x="41" y="54"/>
                      <a:pt x="41" y="54"/>
                      <a:pt x="41" y="54"/>
                    </a:cubicBezTo>
                    <a:cubicBezTo>
                      <a:pt x="45" y="55"/>
                      <a:pt x="48" y="60"/>
                      <a:pt x="47" y="65"/>
                    </a:cubicBezTo>
                    <a:cubicBezTo>
                      <a:pt x="42" y="85"/>
                      <a:pt x="42" y="85"/>
                      <a:pt x="42" y="85"/>
                    </a:cubicBezTo>
                    <a:cubicBezTo>
                      <a:pt x="56" y="69"/>
                      <a:pt x="56" y="69"/>
                      <a:pt x="56" y="69"/>
                    </a:cubicBezTo>
                    <a:cubicBezTo>
                      <a:pt x="69" y="41"/>
                      <a:pt x="69" y="41"/>
                      <a:pt x="69" y="41"/>
                    </a:cubicBezTo>
                    <a:cubicBezTo>
                      <a:pt x="65" y="9"/>
                      <a:pt x="65" y="9"/>
                      <a:pt x="65" y="9"/>
                    </a:cubicBezTo>
                    <a:cubicBezTo>
                      <a:pt x="65" y="4"/>
                      <a:pt x="69" y="0"/>
                      <a:pt x="74" y="0"/>
                    </a:cubicBezTo>
                    <a:cubicBezTo>
                      <a:pt x="74" y="0"/>
                      <a:pt x="74" y="0"/>
                      <a:pt x="74" y="0"/>
                    </a:cubicBezTo>
                    <a:cubicBezTo>
                      <a:pt x="79" y="0"/>
                      <a:pt x="83" y="3"/>
                      <a:pt x="84" y="8"/>
                    </a:cubicBezTo>
                    <a:cubicBezTo>
                      <a:pt x="86" y="46"/>
                      <a:pt x="86" y="46"/>
                      <a:pt x="86" y="46"/>
                    </a:cubicBezTo>
                    <a:cubicBezTo>
                      <a:pt x="86" y="46"/>
                      <a:pt x="81" y="71"/>
                      <a:pt x="79" y="78"/>
                    </a:cubicBezTo>
                    <a:cubicBezTo>
                      <a:pt x="78" y="80"/>
                      <a:pt x="77" y="82"/>
                      <a:pt x="76" y="84"/>
                    </a:cubicBezTo>
                    <a:cubicBezTo>
                      <a:pt x="73" y="92"/>
                      <a:pt x="62" y="114"/>
                      <a:pt x="48" y="129"/>
                    </a:cubicBezTo>
                    <a:cubicBezTo>
                      <a:pt x="33" y="153"/>
                      <a:pt x="33" y="153"/>
                      <a:pt x="33" y="153"/>
                    </a:cubicBezTo>
                    <a:lnTo>
                      <a:pt x="0" y="139"/>
                    </a:lnTo>
                    <a:close/>
                  </a:path>
                </a:pathLst>
              </a:cu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1"/>
              <p:cNvSpPr/>
              <p:nvPr/>
            </p:nvSpPr>
            <p:spPr>
              <a:xfrm>
                <a:off x="2635765" y="3029511"/>
                <a:ext cx="722100" cy="25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1"/>
              <p:cNvSpPr/>
              <p:nvPr/>
            </p:nvSpPr>
            <p:spPr>
              <a:xfrm>
                <a:off x="2684522" y="3346431"/>
                <a:ext cx="674100" cy="756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1"/>
              <p:cNvSpPr/>
              <p:nvPr/>
            </p:nvSpPr>
            <p:spPr>
              <a:xfrm>
                <a:off x="1784376" y="3102645"/>
                <a:ext cx="81600" cy="81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1"/>
              <p:cNvSpPr/>
              <p:nvPr/>
            </p:nvSpPr>
            <p:spPr>
              <a:xfrm>
                <a:off x="2660141" y="3102645"/>
                <a:ext cx="81600" cy="81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392"/>
        <p:cNvGrpSpPr/>
        <p:nvPr/>
      </p:nvGrpSpPr>
      <p:grpSpPr>
        <a:xfrm>
          <a:off x="0" y="0"/>
          <a:ext cx="0" cy="0"/>
          <a:chOff x="0" y="0"/>
          <a:chExt cx="0" cy="0"/>
        </a:xfrm>
      </p:grpSpPr>
      <p:pic>
        <p:nvPicPr>
          <p:cNvPr id="393" name="Google Shape;393;p32"/>
          <p:cNvPicPr preferRelativeResize="0"/>
          <p:nvPr/>
        </p:nvPicPr>
        <p:blipFill>
          <a:blip r:embed="rId2">
            <a:alphaModFix amt="30000"/>
          </a:blip>
          <a:stretch>
            <a:fillRect/>
          </a:stretch>
        </p:blipFill>
        <p:spPr>
          <a:xfrm>
            <a:off x="0" y="0"/>
            <a:ext cx="9144003" cy="5143501"/>
          </a:xfrm>
          <a:prstGeom prst="rect">
            <a:avLst/>
          </a:prstGeom>
          <a:noFill/>
          <a:ln>
            <a:noFill/>
          </a:ln>
        </p:spPr>
      </p:pic>
      <p:grpSp>
        <p:nvGrpSpPr>
          <p:cNvPr id="394" name="Google Shape;394;p32"/>
          <p:cNvGrpSpPr/>
          <p:nvPr/>
        </p:nvGrpSpPr>
        <p:grpSpPr>
          <a:xfrm>
            <a:off x="246666" y="209479"/>
            <a:ext cx="8650669" cy="4723650"/>
            <a:chOff x="159550" y="164300"/>
            <a:chExt cx="8834425" cy="4823989"/>
          </a:xfrm>
        </p:grpSpPr>
        <p:cxnSp>
          <p:nvCxnSpPr>
            <p:cNvPr id="395" name="Google Shape;395;p32"/>
            <p:cNvCxnSpPr/>
            <p:nvPr/>
          </p:nvCxnSpPr>
          <p:spPr>
            <a:xfrm>
              <a:off x="160300" y="164300"/>
              <a:ext cx="0" cy="4823400"/>
            </a:xfrm>
            <a:prstGeom prst="straightConnector1">
              <a:avLst/>
            </a:prstGeom>
            <a:noFill/>
            <a:ln w="9525" cap="flat" cmpd="sng">
              <a:solidFill>
                <a:schemeClr val="dk1"/>
              </a:solidFill>
              <a:prstDash val="solid"/>
              <a:round/>
              <a:headEnd type="none" w="med" len="med"/>
              <a:tailEnd type="none" w="med" len="med"/>
            </a:ln>
          </p:spPr>
        </p:cxnSp>
        <p:cxnSp>
          <p:nvCxnSpPr>
            <p:cNvPr id="396" name="Google Shape;396;p32"/>
            <p:cNvCxnSpPr/>
            <p:nvPr/>
          </p:nvCxnSpPr>
          <p:spPr>
            <a:xfrm>
              <a:off x="8989906" y="377889"/>
              <a:ext cx="0" cy="46104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32"/>
            <p:cNvCxnSpPr/>
            <p:nvPr/>
          </p:nvCxnSpPr>
          <p:spPr>
            <a:xfrm rot="10800000">
              <a:off x="2163875" y="381875"/>
              <a:ext cx="6830100" cy="0"/>
            </a:xfrm>
            <a:prstGeom prst="straightConnector1">
              <a:avLst/>
            </a:prstGeom>
            <a:noFill/>
            <a:ln w="9525" cap="flat" cmpd="sng">
              <a:solidFill>
                <a:schemeClr val="dk1"/>
              </a:solidFill>
              <a:prstDash val="solid"/>
              <a:round/>
              <a:headEnd type="none" w="med" len="med"/>
              <a:tailEnd type="none" w="med" len="med"/>
            </a:ln>
          </p:spPr>
        </p:cxnSp>
        <p:cxnSp>
          <p:nvCxnSpPr>
            <p:cNvPr id="398" name="Google Shape;398;p32"/>
            <p:cNvCxnSpPr/>
            <p:nvPr/>
          </p:nvCxnSpPr>
          <p:spPr>
            <a:xfrm>
              <a:off x="160150" y="169117"/>
              <a:ext cx="1866900" cy="0"/>
            </a:xfrm>
            <a:prstGeom prst="straightConnector1">
              <a:avLst/>
            </a:prstGeom>
            <a:noFill/>
            <a:ln w="9525" cap="flat" cmpd="sng">
              <a:solidFill>
                <a:schemeClr val="dk1"/>
              </a:solidFill>
              <a:prstDash val="solid"/>
              <a:round/>
              <a:headEnd type="none" w="med" len="med"/>
              <a:tailEnd type="none" w="med" len="med"/>
            </a:ln>
          </p:spPr>
        </p:cxnSp>
        <p:cxnSp>
          <p:nvCxnSpPr>
            <p:cNvPr id="399" name="Google Shape;399;p32"/>
            <p:cNvCxnSpPr/>
            <p:nvPr/>
          </p:nvCxnSpPr>
          <p:spPr>
            <a:xfrm>
              <a:off x="2022875" y="168475"/>
              <a:ext cx="144000" cy="216000"/>
            </a:xfrm>
            <a:prstGeom prst="straightConnector1">
              <a:avLst/>
            </a:prstGeom>
            <a:noFill/>
            <a:ln w="9525" cap="flat" cmpd="sng">
              <a:solidFill>
                <a:schemeClr val="dk1"/>
              </a:solidFill>
              <a:prstDash val="solid"/>
              <a:round/>
              <a:headEnd type="none" w="med" len="med"/>
              <a:tailEnd type="none" w="med" len="med"/>
            </a:ln>
          </p:spPr>
        </p:cxnSp>
        <p:cxnSp>
          <p:nvCxnSpPr>
            <p:cNvPr id="400" name="Google Shape;400;p32"/>
            <p:cNvCxnSpPr/>
            <p:nvPr/>
          </p:nvCxnSpPr>
          <p:spPr>
            <a:xfrm>
              <a:off x="159550" y="4983200"/>
              <a:ext cx="8832000" cy="0"/>
            </a:xfrm>
            <a:prstGeom prst="straightConnector1">
              <a:avLst/>
            </a:prstGeom>
            <a:noFill/>
            <a:ln w="9525" cap="flat" cmpd="sng">
              <a:solidFill>
                <a:schemeClr val="dk1"/>
              </a:solidFill>
              <a:prstDash val="solid"/>
              <a:round/>
              <a:headEnd type="none" w="med" len="med"/>
              <a:tailEnd type="none" w="med" len="med"/>
            </a:ln>
          </p:spPr>
        </p:cxnSp>
      </p:grpSp>
      <p:grpSp>
        <p:nvGrpSpPr>
          <p:cNvPr id="401" name="Google Shape;401;p32"/>
          <p:cNvGrpSpPr/>
          <p:nvPr/>
        </p:nvGrpSpPr>
        <p:grpSpPr>
          <a:xfrm>
            <a:off x="8086147" y="4119280"/>
            <a:ext cx="807600" cy="807600"/>
            <a:chOff x="8086147" y="4119280"/>
            <a:chExt cx="807600" cy="807600"/>
          </a:xfrm>
        </p:grpSpPr>
        <p:sp>
          <p:nvSpPr>
            <p:cNvPr id="402" name="Google Shape;402;p32"/>
            <p:cNvSpPr/>
            <p:nvPr/>
          </p:nvSpPr>
          <p:spPr>
            <a:xfrm>
              <a:off x="8086147" y="4119280"/>
              <a:ext cx="807600" cy="807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03" name="Google Shape;403;p32"/>
            <p:cNvGrpSpPr/>
            <p:nvPr/>
          </p:nvGrpSpPr>
          <p:grpSpPr>
            <a:xfrm>
              <a:off x="8231610" y="4193109"/>
              <a:ext cx="516364" cy="659803"/>
              <a:chOff x="3824803" y="600804"/>
              <a:chExt cx="2841850" cy="3631275"/>
            </a:xfrm>
          </p:grpSpPr>
          <p:sp>
            <p:nvSpPr>
              <p:cNvPr id="404" name="Google Shape;404;p32"/>
              <p:cNvSpPr/>
              <p:nvPr/>
            </p:nvSpPr>
            <p:spPr>
              <a:xfrm>
                <a:off x="4884856" y="2788592"/>
                <a:ext cx="736776" cy="556344"/>
              </a:xfrm>
              <a:custGeom>
                <a:avLst/>
                <a:gdLst/>
                <a:ahLst/>
                <a:cxnLst/>
                <a:rect l="l" t="t" r="r" b="b"/>
                <a:pathLst>
                  <a:path w="69" h="52" extrusionOk="0">
                    <a:moveTo>
                      <a:pt x="69" y="20"/>
                    </a:moveTo>
                    <a:cubicBezTo>
                      <a:pt x="69" y="0"/>
                      <a:pt x="69" y="0"/>
                      <a:pt x="69" y="0"/>
                    </a:cubicBezTo>
                    <a:cubicBezTo>
                      <a:pt x="60" y="11"/>
                      <a:pt x="52" y="13"/>
                      <a:pt x="35" y="13"/>
                    </a:cubicBezTo>
                    <a:cubicBezTo>
                      <a:pt x="34" y="13"/>
                      <a:pt x="34" y="13"/>
                      <a:pt x="34" y="13"/>
                    </a:cubicBezTo>
                    <a:cubicBezTo>
                      <a:pt x="34" y="13"/>
                      <a:pt x="34" y="13"/>
                      <a:pt x="34" y="13"/>
                    </a:cubicBezTo>
                    <a:cubicBezTo>
                      <a:pt x="17" y="13"/>
                      <a:pt x="9" y="11"/>
                      <a:pt x="0" y="0"/>
                    </a:cubicBezTo>
                    <a:cubicBezTo>
                      <a:pt x="0" y="20"/>
                      <a:pt x="0" y="20"/>
                      <a:pt x="0" y="20"/>
                    </a:cubicBezTo>
                    <a:cubicBezTo>
                      <a:pt x="34" y="52"/>
                      <a:pt x="34" y="52"/>
                      <a:pt x="34" y="52"/>
                    </a:cubicBezTo>
                    <a:lnTo>
                      <a:pt x="69" y="20"/>
                    </a:lnTo>
                    <a:close/>
                  </a:path>
                </a:pathLst>
              </a:custGeom>
              <a:solidFill>
                <a:srgbClr val="F2C28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2"/>
              <p:cNvSpPr/>
              <p:nvPr/>
            </p:nvSpPr>
            <p:spPr>
              <a:xfrm>
                <a:off x="4884856" y="2788592"/>
                <a:ext cx="736776" cy="556344"/>
              </a:xfrm>
              <a:custGeom>
                <a:avLst/>
                <a:gdLst/>
                <a:ahLst/>
                <a:cxnLst/>
                <a:rect l="l" t="t" r="r" b="b"/>
                <a:pathLst>
                  <a:path w="69" h="52" extrusionOk="0">
                    <a:moveTo>
                      <a:pt x="0" y="20"/>
                    </a:moveTo>
                    <a:cubicBezTo>
                      <a:pt x="0" y="0"/>
                      <a:pt x="0" y="0"/>
                      <a:pt x="0" y="0"/>
                    </a:cubicBezTo>
                    <a:cubicBezTo>
                      <a:pt x="9" y="11"/>
                      <a:pt x="17" y="13"/>
                      <a:pt x="34" y="13"/>
                    </a:cubicBezTo>
                    <a:cubicBezTo>
                      <a:pt x="34" y="13"/>
                      <a:pt x="34" y="13"/>
                      <a:pt x="34" y="13"/>
                    </a:cubicBezTo>
                    <a:cubicBezTo>
                      <a:pt x="35" y="13"/>
                      <a:pt x="35" y="13"/>
                      <a:pt x="35" y="13"/>
                    </a:cubicBezTo>
                    <a:cubicBezTo>
                      <a:pt x="52" y="13"/>
                      <a:pt x="60" y="11"/>
                      <a:pt x="69" y="0"/>
                    </a:cubicBezTo>
                    <a:cubicBezTo>
                      <a:pt x="69" y="20"/>
                      <a:pt x="69" y="20"/>
                      <a:pt x="69" y="20"/>
                    </a:cubicBezTo>
                    <a:cubicBezTo>
                      <a:pt x="34" y="52"/>
                      <a:pt x="34" y="52"/>
                      <a:pt x="34" y="52"/>
                    </a:cubicBezTo>
                    <a:lnTo>
                      <a:pt x="0" y="20"/>
                    </a:lnTo>
                    <a:close/>
                  </a:path>
                </a:pathLst>
              </a:custGeom>
              <a:solidFill>
                <a:srgbClr val="5A38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2"/>
              <p:cNvSpPr/>
              <p:nvPr/>
            </p:nvSpPr>
            <p:spPr>
              <a:xfrm>
                <a:off x="3824803" y="3172016"/>
                <a:ext cx="1330712" cy="1060063"/>
              </a:xfrm>
              <a:custGeom>
                <a:avLst/>
                <a:gdLst/>
                <a:ahLst/>
                <a:cxnLst/>
                <a:rect l="l" t="t" r="r" b="b"/>
                <a:pathLst>
                  <a:path w="125" h="100" extrusionOk="0">
                    <a:moveTo>
                      <a:pt x="125" y="40"/>
                    </a:moveTo>
                    <a:cubicBezTo>
                      <a:pt x="124" y="26"/>
                      <a:pt x="124" y="26"/>
                      <a:pt x="124" y="26"/>
                    </a:cubicBezTo>
                    <a:cubicBezTo>
                      <a:pt x="111" y="36"/>
                      <a:pt x="111" y="36"/>
                      <a:pt x="111" y="36"/>
                    </a:cubicBezTo>
                    <a:cubicBezTo>
                      <a:pt x="77" y="0"/>
                      <a:pt x="77" y="0"/>
                      <a:pt x="77" y="0"/>
                    </a:cubicBezTo>
                    <a:cubicBezTo>
                      <a:pt x="30" y="12"/>
                      <a:pt x="30" y="12"/>
                      <a:pt x="30" y="12"/>
                    </a:cubicBezTo>
                    <a:cubicBezTo>
                      <a:pt x="12" y="18"/>
                      <a:pt x="0" y="34"/>
                      <a:pt x="0" y="52"/>
                    </a:cubicBezTo>
                    <a:cubicBezTo>
                      <a:pt x="0" y="100"/>
                      <a:pt x="0" y="100"/>
                      <a:pt x="0" y="100"/>
                    </a:cubicBezTo>
                    <a:cubicBezTo>
                      <a:pt x="11" y="100"/>
                      <a:pt x="11" y="100"/>
                      <a:pt x="11" y="100"/>
                    </a:cubicBezTo>
                    <a:cubicBezTo>
                      <a:pt x="43" y="100"/>
                      <a:pt x="43" y="100"/>
                      <a:pt x="43" y="100"/>
                    </a:cubicBezTo>
                    <a:cubicBezTo>
                      <a:pt x="52" y="100"/>
                      <a:pt x="52" y="100"/>
                      <a:pt x="52" y="100"/>
                    </a:cubicBezTo>
                    <a:cubicBezTo>
                      <a:pt x="120" y="100"/>
                      <a:pt x="120" y="100"/>
                      <a:pt x="120" y="100"/>
                    </a:cubicBezTo>
                    <a:lnTo>
                      <a:pt x="125" y="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2"/>
              <p:cNvSpPr/>
              <p:nvPr/>
            </p:nvSpPr>
            <p:spPr>
              <a:xfrm>
                <a:off x="5350980" y="3172016"/>
                <a:ext cx="1315673" cy="1060063"/>
              </a:xfrm>
              <a:custGeom>
                <a:avLst/>
                <a:gdLst/>
                <a:ahLst/>
                <a:cxnLst/>
                <a:rect l="l" t="t" r="r" b="b"/>
                <a:pathLst>
                  <a:path w="124" h="100" extrusionOk="0">
                    <a:moveTo>
                      <a:pt x="0" y="40"/>
                    </a:moveTo>
                    <a:cubicBezTo>
                      <a:pt x="1" y="26"/>
                      <a:pt x="1" y="26"/>
                      <a:pt x="1" y="26"/>
                    </a:cubicBezTo>
                    <a:cubicBezTo>
                      <a:pt x="13" y="36"/>
                      <a:pt x="13" y="36"/>
                      <a:pt x="13" y="36"/>
                    </a:cubicBezTo>
                    <a:cubicBezTo>
                      <a:pt x="48" y="0"/>
                      <a:pt x="48" y="0"/>
                      <a:pt x="48" y="0"/>
                    </a:cubicBezTo>
                    <a:cubicBezTo>
                      <a:pt x="95" y="12"/>
                      <a:pt x="95" y="12"/>
                      <a:pt x="95" y="12"/>
                    </a:cubicBezTo>
                    <a:cubicBezTo>
                      <a:pt x="113" y="18"/>
                      <a:pt x="124" y="34"/>
                      <a:pt x="124" y="52"/>
                    </a:cubicBezTo>
                    <a:cubicBezTo>
                      <a:pt x="124" y="100"/>
                      <a:pt x="124" y="100"/>
                      <a:pt x="124" y="100"/>
                    </a:cubicBezTo>
                    <a:cubicBezTo>
                      <a:pt x="113" y="100"/>
                      <a:pt x="113" y="100"/>
                      <a:pt x="113" y="100"/>
                    </a:cubicBezTo>
                    <a:cubicBezTo>
                      <a:pt x="82" y="100"/>
                      <a:pt x="82" y="100"/>
                      <a:pt x="82" y="100"/>
                    </a:cubicBezTo>
                    <a:cubicBezTo>
                      <a:pt x="73" y="100"/>
                      <a:pt x="73" y="100"/>
                      <a:pt x="73" y="100"/>
                    </a:cubicBezTo>
                    <a:cubicBezTo>
                      <a:pt x="5" y="100"/>
                      <a:pt x="5" y="100"/>
                      <a:pt x="5" y="100"/>
                    </a:cubicBezTo>
                    <a:lnTo>
                      <a:pt x="0" y="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2"/>
              <p:cNvSpPr/>
              <p:nvPr/>
            </p:nvSpPr>
            <p:spPr>
              <a:xfrm>
                <a:off x="5140473" y="3344936"/>
                <a:ext cx="225544" cy="255618"/>
              </a:xfrm>
              <a:custGeom>
                <a:avLst/>
                <a:gdLst/>
                <a:ahLst/>
                <a:cxnLst/>
                <a:rect l="l" t="t" r="r" b="b"/>
                <a:pathLst>
                  <a:path w="30" h="34" extrusionOk="0">
                    <a:moveTo>
                      <a:pt x="14" y="0"/>
                    </a:moveTo>
                    <a:lnTo>
                      <a:pt x="0" y="14"/>
                    </a:lnTo>
                    <a:lnTo>
                      <a:pt x="2" y="34"/>
                    </a:lnTo>
                    <a:lnTo>
                      <a:pt x="28" y="34"/>
                    </a:lnTo>
                    <a:lnTo>
                      <a:pt x="30" y="14"/>
                    </a:lnTo>
                    <a:lnTo>
                      <a:pt x="1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2"/>
              <p:cNvSpPr/>
              <p:nvPr/>
            </p:nvSpPr>
            <p:spPr>
              <a:xfrm>
                <a:off x="5095364" y="3600554"/>
                <a:ext cx="308246" cy="631526"/>
              </a:xfrm>
              <a:custGeom>
                <a:avLst/>
                <a:gdLst/>
                <a:ahLst/>
                <a:cxnLst/>
                <a:rect l="l" t="t" r="r" b="b"/>
                <a:pathLst>
                  <a:path w="41" h="84" extrusionOk="0">
                    <a:moveTo>
                      <a:pt x="8" y="0"/>
                    </a:moveTo>
                    <a:lnTo>
                      <a:pt x="0" y="84"/>
                    </a:lnTo>
                    <a:lnTo>
                      <a:pt x="41" y="84"/>
                    </a:lnTo>
                    <a:lnTo>
                      <a:pt x="34" y="0"/>
                    </a:lnTo>
                    <a:lnTo>
                      <a:pt x="8"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32"/>
              <p:cNvSpPr/>
              <p:nvPr/>
            </p:nvSpPr>
            <p:spPr>
              <a:xfrm>
                <a:off x="4463841" y="1322548"/>
                <a:ext cx="1578806" cy="1638958"/>
              </a:xfrm>
              <a:custGeom>
                <a:avLst/>
                <a:gdLst/>
                <a:ahLst/>
                <a:cxnLst/>
                <a:rect l="l" t="t" r="r" b="b"/>
                <a:pathLst>
                  <a:path w="149" h="154" extrusionOk="0">
                    <a:moveTo>
                      <a:pt x="75" y="154"/>
                    </a:moveTo>
                    <a:cubicBezTo>
                      <a:pt x="75" y="154"/>
                      <a:pt x="75" y="154"/>
                      <a:pt x="75" y="154"/>
                    </a:cubicBezTo>
                    <a:cubicBezTo>
                      <a:pt x="75" y="154"/>
                      <a:pt x="75" y="154"/>
                      <a:pt x="75" y="154"/>
                    </a:cubicBezTo>
                    <a:cubicBezTo>
                      <a:pt x="75" y="154"/>
                      <a:pt x="75" y="154"/>
                      <a:pt x="75" y="154"/>
                    </a:cubicBezTo>
                    <a:cubicBezTo>
                      <a:pt x="75" y="154"/>
                      <a:pt x="75" y="154"/>
                      <a:pt x="75" y="154"/>
                    </a:cubicBezTo>
                    <a:cubicBezTo>
                      <a:pt x="93" y="154"/>
                      <a:pt x="100" y="151"/>
                      <a:pt x="109" y="141"/>
                    </a:cubicBezTo>
                    <a:cubicBezTo>
                      <a:pt x="113" y="136"/>
                      <a:pt x="118" y="130"/>
                      <a:pt x="123" y="121"/>
                    </a:cubicBezTo>
                    <a:cubicBezTo>
                      <a:pt x="128" y="114"/>
                      <a:pt x="132" y="104"/>
                      <a:pt x="135" y="91"/>
                    </a:cubicBezTo>
                    <a:cubicBezTo>
                      <a:pt x="135" y="91"/>
                      <a:pt x="135" y="91"/>
                      <a:pt x="136" y="91"/>
                    </a:cubicBezTo>
                    <a:cubicBezTo>
                      <a:pt x="137" y="91"/>
                      <a:pt x="138" y="91"/>
                      <a:pt x="139" y="90"/>
                    </a:cubicBezTo>
                    <a:cubicBezTo>
                      <a:pt x="144" y="89"/>
                      <a:pt x="146" y="81"/>
                      <a:pt x="147" y="72"/>
                    </a:cubicBezTo>
                    <a:cubicBezTo>
                      <a:pt x="149" y="61"/>
                      <a:pt x="149" y="50"/>
                      <a:pt x="142" y="49"/>
                    </a:cubicBezTo>
                    <a:cubicBezTo>
                      <a:pt x="139" y="49"/>
                      <a:pt x="135" y="51"/>
                      <a:pt x="133" y="55"/>
                    </a:cubicBezTo>
                    <a:cubicBezTo>
                      <a:pt x="133" y="24"/>
                      <a:pt x="133" y="24"/>
                      <a:pt x="133" y="24"/>
                    </a:cubicBezTo>
                    <a:cubicBezTo>
                      <a:pt x="133" y="10"/>
                      <a:pt x="122" y="0"/>
                      <a:pt x="108" y="0"/>
                    </a:cubicBezTo>
                    <a:cubicBezTo>
                      <a:pt x="42" y="0"/>
                      <a:pt x="42" y="0"/>
                      <a:pt x="42" y="0"/>
                    </a:cubicBezTo>
                    <a:cubicBezTo>
                      <a:pt x="28" y="0"/>
                      <a:pt x="17" y="10"/>
                      <a:pt x="17" y="24"/>
                    </a:cubicBezTo>
                    <a:cubicBezTo>
                      <a:pt x="17" y="55"/>
                      <a:pt x="17" y="55"/>
                      <a:pt x="17" y="55"/>
                    </a:cubicBezTo>
                    <a:cubicBezTo>
                      <a:pt x="14" y="51"/>
                      <a:pt x="11" y="49"/>
                      <a:pt x="7" y="49"/>
                    </a:cubicBezTo>
                    <a:cubicBezTo>
                      <a:pt x="1" y="50"/>
                      <a:pt x="0" y="61"/>
                      <a:pt x="2" y="72"/>
                    </a:cubicBezTo>
                    <a:cubicBezTo>
                      <a:pt x="3" y="81"/>
                      <a:pt x="5" y="89"/>
                      <a:pt x="10" y="90"/>
                    </a:cubicBezTo>
                    <a:cubicBezTo>
                      <a:pt x="12" y="91"/>
                      <a:pt x="13" y="91"/>
                      <a:pt x="14" y="91"/>
                    </a:cubicBezTo>
                    <a:cubicBezTo>
                      <a:pt x="14" y="91"/>
                      <a:pt x="15" y="91"/>
                      <a:pt x="15" y="91"/>
                    </a:cubicBezTo>
                    <a:cubicBezTo>
                      <a:pt x="18" y="104"/>
                      <a:pt x="22" y="114"/>
                      <a:pt x="26" y="121"/>
                    </a:cubicBezTo>
                    <a:cubicBezTo>
                      <a:pt x="32" y="130"/>
                      <a:pt x="36" y="136"/>
                      <a:pt x="40" y="141"/>
                    </a:cubicBezTo>
                    <a:cubicBezTo>
                      <a:pt x="50" y="151"/>
                      <a:pt x="57" y="154"/>
                      <a:pt x="75" y="154"/>
                    </a:cubicBezTo>
                  </a:path>
                </a:pathLst>
              </a:custGeom>
              <a:solidFill>
                <a:srgbClr val="7D4E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32"/>
              <p:cNvSpPr/>
              <p:nvPr/>
            </p:nvSpPr>
            <p:spPr>
              <a:xfrm>
                <a:off x="4516471" y="961676"/>
                <a:ext cx="1488589" cy="947290"/>
              </a:xfrm>
              <a:custGeom>
                <a:avLst/>
                <a:gdLst/>
                <a:ahLst/>
                <a:cxnLst/>
                <a:rect l="l" t="t" r="r" b="b"/>
                <a:pathLst>
                  <a:path w="140" h="89" extrusionOk="0">
                    <a:moveTo>
                      <a:pt x="12" y="89"/>
                    </a:moveTo>
                    <a:cubicBezTo>
                      <a:pt x="12" y="58"/>
                      <a:pt x="12" y="58"/>
                      <a:pt x="12" y="58"/>
                    </a:cubicBezTo>
                    <a:cubicBezTo>
                      <a:pt x="12" y="44"/>
                      <a:pt x="23" y="34"/>
                      <a:pt x="37" y="34"/>
                    </a:cubicBezTo>
                    <a:cubicBezTo>
                      <a:pt x="103" y="34"/>
                      <a:pt x="103" y="34"/>
                      <a:pt x="103" y="34"/>
                    </a:cubicBezTo>
                    <a:cubicBezTo>
                      <a:pt x="117" y="34"/>
                      <a:pt x="128" y="44"/>
                      <a:pt x="128" y="58"/>
                    </a:cubicBezTo>
                    <a:cubicBezTo>
                      <a:pt x="128" y="89"/>
                      <a:pt x="128" y="89"/>
                      <a:pt x="128" y="89"/>
                    </a:cubicBezTo>
                    <a:cubicBezTo>
                      <a:pt x="130" y="85"/>
                      <a:pt x="134" y="83"/>
                      <a:pt x="137" y="83"/>
                    </a:cubicBezTo>
                    <a:cubicBezTo>
                      <a:pt x="139" y="57"/>
                      <a:pt x="139" y="57"/>
                      <a:pt x="139" y="57"/>
                    </a:cubicBezTo>
                    <a:cubicBezTo>
                      <a:pt x="140" y="43"/>
                      <a:pt x="135" y="29"/>
                      <a:pt x="125" y="19"/>
                    </a:cubicBezTo>
                    <a:cubicBezTo>
                      <a:pt x="111" y="4"/>
                      <a:pt x="98" y="0"/>
                      <a:pt x="70" y="0"/>
                    </a:cubicBezTo>
                    <a:cubicBezTo>
                      <a:pt x="70" y="0"/>
                      <a:pt x="70" y="0"/>
                      <a:pt x="70" y="0"/>
                    </a:cubicBezTo>
                    <a:cubicBezTo>
                      <a:pt x="70" y="0"/>
                      <a:pt x="70" y="0"/>
                      <a:pt x="70" y="0"/>
                    </a:cubicBezTo>
                    <a:cubicBezTo>
                      <a:pt x="42" y="0"/>
                      <a:pt x="28" y="4"/>
                      <a:pt x="15" y="19"/>
                    </a:cubicBezTo>
                    <a:cubicBezTo>
                      <a:pt x="5" y="29"/>
                      <a:pt x="0" y="43"/>
                      <a:pt x="0" y="57"/>
                    </a:cubicBezTo>
                    <a:cubicBezTo>
                      <a:pt x="2" y="83"/>
                      <a:pt x="2" y="83"/>
                      <a:pt x="2" y="83"/>
                    </a:cubicBezTo>
                    <a:cubicBezTo>
                      <a:pt x="6" y="83"/>
                      <a:pt x="9" y="85"/>
                      <a:pt x="12" y="89"/>
                    </a:cubicBezTo>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2"/>
              <p:cNvSpPr/>
              <p:nvPr/>
            </p:nvSpPr>
            <p:spPr>
              <a:xfrm>
                <a:off x="4809675" y="2292393"/>
                <a:ext cx="466124" cy="285690"/>
              </a:xfrm>
              <a:custGeom>
                <a:avLst/>
                <a:gdLst/>
                <a:ahLst/>
                <a:cxnLst/>
                <a:rect l="l" t="t" r="r" b="b"/>
                <a:pathLst>
                  <a:path w="44" h="27" extrusionOk="0">
                    <a:moveTo>
                      <a:pt x="44" y="16"/>
                    </a:moveTo>
                    <a:cubicBezTo>
                      <a:pt x="44" y="8"/>
                      <a:pt x="43" y="0"/>
                      <a:pt x="26" y="6"/>
                    </a:cubicBezTo>
                    <a:cubicBezTo>
                      <a:pt x="20" y="8"/>
                      <a:pt x="11" y="14"/>
                      <a:pt x="10" y="14"/>
                    </a:cubicBezTo>
                    <a:cubicBezTo>
                      <a:pt x="8" y="16"/>
                      <a:pt x="1" y="21"/>
                      <a:pt x="0" y="22"/>
                    </a:cubicBezTo>
                    <a:cubicBezTo>
                      <a:pt x="31" y="19"/>
                      <a:pt x="43" y="27"/>
                      <a:pt x="44" y="16"/>
                    </a:cubicBezTo>
                    <a:close/>
                  </a:path>
                </a:pathLst>
              </a:custGeom>
              <a:solidFill>
                <a:srgbClr val="19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32"/>
              <p:cNvSpPr/>
              <p:nvPr/>
            </p:nvSpPr>
            <p:spPr>
              <a:xfrm>
                <a:off x="5245726" y="2292393"/>
                <a:ext cx="466124" cy="285690"/>
              </a:xfrm>
              <a:custGeom>
                <a:avLst/>
                <a:gdLst/>
                <a:ahLst/>
                <a:cxnLst/>
                <a:rect l="l" t="t" r="r" b="b"/>
                <a:pathLst>
                  <a:path w="44" h="27" extrusionOk="0">
                    <a:moveTo>
                      <a:pt x="0" y="16"/>
                    </a:moveTo>
                    <a:cubicBezTo>
                      <a:pt x="0" y="8"/>
                      <a:pt x="1" y="0"/>
                      <a:pt x="18" y="6"/>
                    </a:cubicBezTo>
                    <a:cubicBezTo>
                      <a:pt x="24" y="8"/>
                      <a:pt x="33" y="14"/>
                      <a:pt x="34" y="14"/>
                    </a:cubicBezTo>
                    <a:cubicBezTo>
                      <a:pt x="36" y="16"/>
                      <a:pt x="43" y="21"/>
                      <a:pt x="44" y="22"/>
                    </a:cubicBezTo>
                    <a:cubicBezTo>
                      <a:pt x="13" y="19"/>
                      <a:pt x="1" y="27"/>
                      <a:pt x="0" y="16"/>
                    </a:cubicBezTo>
                    <a:close/>
                  </a:path>
                </a:pathLst>
              </a:custGeom>
              <a:solidFill>
                <a:srgbClr val="1919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32"/>
              <p:cNvSpPr/>
              <p:nvPr/>
            </p:nvSpPr>
            <p:spPr>
              <a:xfrm>
                <a:off x="5516379" y="3638142"/>
                <a:ext cx="488680" cy="556344"/>
              </a:xfrm>
              <a:custGeom>
                <a:avLst/>
                <a:gdLst/>
                <a:ahLst/>
                <a:cxnLst/>
                <a:rect l="l" t="t" r="r" b="b"/>
                <a:pathLst>
                  <a:path w="46" h="52" extrusionOk="0">
                    <a:moveTo>
                      <a:pt x="23" y="0"/>
                    </a:moveTo>
                    <a:cubicBezTo>
                      <a:pt x="16" y="0"/>
                      <a:pt x="12" y="1"/>
                      <a:pt x="6" y="2"/>
                    </a:cubicBezTo>
                    <a:cubicBezTo>
                      <a:pt x="7" y="7"/>
                      <a:pt x="4" y="11"/>
                      <a:pt x="0" y="12"/>
                    </a:cubicBezTo>
                    <a:cubicBezTo>
                      <a:pt x="3" y="28"/>
                      <a:pt x="8" y="44"/>
                      <a:pt x="23" y="52"/>
                    </a:cubicBezTo>
                    <a:cubicBezTo>
                      <a:pt x="38" y="44"/>
                      <a:pt x="43" y="28"/>
                      <a:pt x="46" y="12"/>
                    </a:cubicBezTo>
                    <a:cubicBezTo>
                      <a:pt x="41" y="10"/>
                      <a:pt x="39" y="7"/>
                      <a:pt x="39" y="2"/>
                    </a:cubicBezTo>
                    <a:cubicBezTo>
                      <a:pt x="34" y="1"/>
                      <a:pt x="30" y="0"/>
                      <a:pt x="23"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32"/>
              <p:cNvSpPr/>
              <p:nvPr/>
            </p:nvSpPr>
            <p:spPr>
              <a:xfrm>
                <a:off x="5569008" y="3690772"/>
                <a:ext cx="368390" cy="436053"/>
              </a:xfrm>
              <a:custGeom>
                <a:avLst/>
                <a:gdLst/>
                <a:ahLst/>
                <a:cxnLst/>
                <a:rect l="l" t="t" r="r" b="b"/>
                <a:pathLst>
                  <a:path w="35" h="41" extrusionOk="0">
                    <a:moveTo>
                      <a:pt x="35" y="9"/>
                    </a:moveTo>
                    <a:cubicBezTo>
                      <a:pt x="34" y="15"/>
                      <a:pt x="33" y="20"/>
                      <a:pt x="31" y="24"/>
                    </a:cubicBezTo>
                    <a:cubicBezTo>
                      <a:pt x="31" y="26"/>
                      <a:pt x="30" y="28"/>
                      <a:pt x="29" y="30"/>
                    </a:cubicBezTo>
                    <a:cubicBezTo>
                      <a:pt x="28" y="31"/>
                      <a:pt x="28" y="31"/>
                      <a:pt x="28" y="31"/>
                    </a:cubicBezTo>
                    <a:cubicBezTo>
                      <a:pt x="27" y="32"/>
                      <a:pt x="27" y="32"/>
                      <a:pt x="27" y="33"/>
                    </a:cubicBezTo>
                    <a:cubicBezTo>
                      <a:pt x="24" y="36"/>
                      <a:pt x="21" y="39"/>
                      <a:pt x="18" y="41"/>
                    </a:cubicBezTo>
                    <a:cubicBezTo>
                      <a:pt x="9" y="35"/>
                      <a:pt x="3" y="25"/>
                      <a:pt x="0" y="10"/>
                    </a:cubicBezTo>
                    <a:cubicBezTo>
                      <a:pt x="1" y="9"/>
                      <a:pt x="2" y="8"/>
                      <a:pt x="2" y="8"/>
                    </a:cubicBezTo>
                    <a:cubicBezTo>
                      <a:pt x="3" y="7"/>
                      <a:pt x="3" y="7"/>
                      <a:pt x="4" y="6"/>
                    </a:cubicBezTo>
                    <a:cubicBezTo>
                      <a:pt x="4" y="6"/>
                      <a:pt x="4" y="5"/>
                      <a:pt x="4" y="5"/>
                    </a:cubicBezTo>
                    <a:cubicBezTo>
                      <a:pt x="5" y="4"/>
                      <a:pt x="6" y="3"/>
                      <a:pt x="6" y="1"/>
                    </a:cubicBezTo>
                    <a:cubicBezTo>
                      <a:pt x="7" y="1"/>
                      <a:pt x="8" y="1"/>
                      <a:pt x="9" y="1"/>
                    </a:cubicBezTo>
                    <a:cubicBezTo>
                      <a:pt x="12" y="0"/>
                      <a:pt x="14" y="0"/>
                      <a:pt x="18" y="0"/>
                    </a:cubicBezTo>
                    <a:cubicBezTo>
                      <a:pt x="23" y="0"/>
                      <a:pt x="26" y="0"/>
                      <a:pt x="30" y="1"/>
                    </a:cubicBezTo>
                    <a:cubicBezTo>
                      <a:pt x="30" y="4"/>
                      <a:pt x="32" y="7"/>
                      <a:pt x="35" y="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2"/>
              <p:cNvSpPr/>
              <p:nvPr/>
            </p:nvSpPr>
            <p:spPr>
              <a:xfrm>
                <a:off x="4516471" y="1187221"/>
                <a:ext cx="1490100" cy="308100"/>
              </a:xfrm>
              <a:prstGeom prst="rect">
                <a:avLst/>
              </a:prstGeom>
              <a:solidFill>
                <a:srgbClr val="296AA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2"/>
              <p:cNvSpPr/>
              <p:nvPr/>
            </p:nvSpPr>
            <p:spPr>
              <a:xfrm>
                <a:off x="4516471" y="1187221"/>
                <a:ext cx="1490100" cy="3081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2"/>
              <p:cNvSpPr/>
              <p:nvPr/>
            </p:nvSpPr>
            <p:spPr>
              <a:xfrm>
                <a:off x="4260854" y="600804"/>
                <a:ext cx="1992306" cy="616490"/>
              </a:xfrm>
              <a:custGeom>
                <a:avLst/>
                <a:gdLst/>
                <a:ahLst/>
                <a:cxnLst/>
                <a:rect l="l" t="t" r="r" b="b"/>
                <a:pathLst>
                  <a:path w="188" h="58" extrusionOk="0">
                    <a:moveTo>
                      <a:pt x="182" y="32"/>
                    </a:moveTo>
                    <a:cubicBezTo>
                      <a:pt x="125" y="0"/>
                      <a:pt x="67" y="2"/>
                      <a:pt x="7" y="32"/>
                    </a:cubicBezTo>
                    <a:cubicBezTo>
                      <a:pt x="0" y="35"/>
                      <a:pt x="0" y="45"/>
                      <a:pt x="7" y="48"/>
                    </a:cubicBezTo>
                    <a:cubicBezTo>
                      <a:pt x="24" y="58"/>
                      <a:pt x="24" y="58"/>
                      <a:pt x="24" y="58"/>
                    </a:cubicBezTo>
                    <a:cubicBezTo>
                      <a:pt x="164" y="58"/>
                      <a:pt x="164" y="58"/>
                      <a:pt x="164" y="58"/>
                    </a:cubicBezTo>
                    <a:cubicBezTo>
                      <a:pt x="182" y="48"/>
                      <a:pt x="182" y="48"/>
                      <a:pt x="182" y="48"/>
                    </a:cubicBezTo>
                    <a:cubicBezTo>
                      <a:pt x="188" y="44"/>
                      <a:pt x="188" y="35"/>
                      <a:pt x="182" y="32"/>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2"/>
              <p:cNvSpPr/>
              <p:nvPr/>
            </p:nvSpPr>
            <p:spPr>
              <a:xfrm>
                <a:off x="4644276" y="1472911"/>
                <a:ext cx="1217936" cy="285690"/>
              </a:xfrm>
              <a:custGeom>
                <a:avLst/>
                <a:gdLst/>
                <a:ahLst/>
                <a:cxnLst/>
                <a:rect l="l" t="t" r="r" b="b"/>
                <a:pathLst>
                  <a:path w="115" h="27" extrusionOk="0">
                    <a:moveTo>
                      <a:pt x="0" y="0"/>
                    </a:moveTo>
                    <a:cubicBezTo>
                      <a:pt x="9" y="18"/>
                      <a:pt x="33" y="27"/>
                      <a:pt x="57" y="27"/>
                    </a:cubicBezTo>
                    <a:cubicBezTo>
                      <a:pt x="82" y="27"/>
                      <a:pt x="106" y="18"/>
                      <a:pt x="115" y="0"/>
                    </a:cubicBezTo>
                    <a:cubicBezTo>
                      <a:pt x="0" y="0"/>
                      <a:pt x="0" y="0"/>
                      <a:pt x="0" y="0"/>
                    </a:cubicBezTo>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2"/>
              <p:cNvSpPr/>
              <p:nvPr/>
            </p:nvSpPr>
            <p:spPr>
              <a:xfrm>
                <a:off x="4644276" y="1427802"/>
                <a:ext cx="1216200" cy="912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32"/>
              <p:cNvSpPr/>
              <p:nvPr/>
            </p:nvSpPr>
            <p:spPr>
              <a:xfrm>
                <a:off x="4576616" y="1405250"/>
                <a:ext cx="128100" cy="12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32"/>
              <p:cNvSpPr/>
              <p:nvPr/>
            </p:nvSpPr>
            <p:spPr>
              <a:xfrm>
                <a:off x="5802068" y="1405250"/>
                <a:ext cx="112500" cy="1281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2"/>
              <p:cNvSpPr/>
              <p:nvPr/>
            </p:nvSpPr>
            <p:spPr>
              <a:xfrm>
                <a:off x="5132957" y="1134596"/>
                <a:ext cx="233064" cy="270654"/>
              </a:xfrm>
              <a:custGeom>
                <a:avLst/>
                <a:gdLst/>
                <a:ahLst/>
                <a:cxnLst/>
                <a:rect l="l" t="t" r="r" b="b"/>
                <a:pathLst>
                  <a:path w="22" h="26" extrusionOk="0">
                    <a:moveTo>
                      <a:pt x="22" y="6"/>
                    </a:moveTo>
                    <a:cubicBezTo>
                      <a:pt x="22" y="10"/>
                      <a:pt x="21" y="13"/>
                      <a:pt x="20" y="16"/>
                    </a:cubicBezTo>
                    <a:cubicBezTo>
                      <a:pt x="19" y="17"/>
                      <a:pt x="19" y="18"/>
                      <a:pt x="18" y="19"/>
                    </a:cubicBezTo>
                    <a:cubicBezTo>
                      <a:pt x="18" y="20"/>
                      <a:pt x="18" y="20"/>
                      <a:pt x="18" y="20"/>
                    </a:cubicBezTo>
                    <a:cubicBezTo>
                      <a:pt x="17" y="21"/>
                      <a:pt x="17" y="21"/>
                      <a:pt x="17" y="21"/>
                    </a:cubicBezTo>
                    <a:cubicBezTo>
                      <a:pt x="15" y="23"/>
                      <a:pt x="14" y="25"/>
                      <a:pt x="11" y="26"/>
                    </a:cubicBezTo>
                    <a:cubicBezTo>
                      <a:pt x="6" y="23"/>
                      <a:pt x="2" y="16"/>
                      <a:pt x="0" y="6"/>
                    </a:cubicBezTo>
                    <a:cubicBezTo>
                      <a:pt x="1" y="6"/>
                      <a:pt x="1" y="5"/>
                      <a:pt x="1" y="5"/>
                    </a:cubicBezTo>
                    <a:cubicBezTo>
                      <a:pt x="2" y="4"/>
                      <a:pt x="2" y="4"/>
                      <a:pt x="2" y="4"/>
                    </a:cubicBezTo>
                    <a:cubicBezTo>
                      <a:pt x="3" y="3"/>
                      <a:pt x="3" y="3"/>
                      <a:pt x="3" y="3"/>
                    </a:cubicBezTo>
                    <a:cubicBezTo>
                      <a:pt x="3" y="3"/>
                      <a:pt x="4" y="2"/>
                      <a:pt x="4" y="1"/>
                    </a:cubicBezTo>
                    <a:cubicBezTo>
                      <a:pt x="4" y="1"/>
                      <a:pt x="5" y="1"/>
                      <a:pt x="6" y="0"/>
                    </a:cubicBezTo>
                    <a:cubicBezTo>
                      <a:pt x="7" y="0"/>
                      <a:pt x="9" y="0"/>
                      <a:pt x="11" y="0"/>
                    </a:cubicBezTo>
                    <a:cubicBezTo>
                      <a:pt x="14" y="0"/>
                      <a:pt x="17" y="0"/>
                      <a:pt x="19" y="1"/>
                    </a:cubicBezTo>
                    <a:cubicBezTo>
                      <a:pt x="19" y="3"/>
                      <a:pt x="21" y="5"/>
                      <a:pt x="22" y="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2"/>
              <p:cNvSpPr/>
              <p:nvPr/>
            </p:nvSpPr>
            <p:spPr>
              <a:xfrm>
                <a:off x="4644276" y="2999101"/>
                <a:ext cx="601450" cy="556344"/>
              </a:xfrm>
              <a:custGeom>
                <a:avLst/>
                <a:gdLst/>
                <a:ahLst/>
                <a:cxnLst/>
                <a:rect l="l" t="t" r="r" b="b"/>
                <a:pathLst>
                  <a:path w="80" h="74" extrusionOk="0">
                    <a:moveTo>
                      <a:pt x="48" y="74"/>
                    </a:moveTo>
                    <a:lnTo>
                      <a:pt x="66" y="60"/>
                    </a:lnTo>
                    <a:lnTo>
                      <a:pt x="80" y="46"/>
                    </a:lnTo>
                    <a:lnTo>
                      <a:pt x="32" y="0"/>
                    </a:lnTo>
                    <a:lnTo>
                      <a:pt x="0" y="23"/>
                    </a:lnTo>
                    <a:lnTo>
                      <a:pt x="0" y="23"/>
                    </a:lnTo>
                    <a:lnTo>
                      <a:pt x="48" y="7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2"/>
              <p:cNvSpPr/>
              <p:nvPr/>
            </p:nvSpPr>
            <p:spPr>
              <a:xfrm>
                <a:off x="5245726" y="2999101"/>
                <a:ext cx="616486" cy="556344"/>
              </a:xfrm>
              <a:custGeom>
                <a:avLst/>
                <a:gdLst/>
                <a:ahLst/>
                <a:cxnLst/>
                <a:rect l="l" t="t" r="r" b="b"/>
                <a:pathLst>
                  <a:path w="82" h="74" extrusionOk="0">
                    <a:moveTo>
                      <a:pt x="33" y="74"/>
                    </a:moveTo>
                    <a:lnTo>
                      <a:pt x="16" y="60"/>
                    </a:lnTo>
                    <a:lnTo>
                      <a:pt x="0" y="46"/>
                    </a:lnTo>
                    <a:lnTo>
                      <a:pt x="50" y="0"/>
                    </a:lnTo>
                    <a:lnTo>
                      <a:pt x="82" y="23"/>
                    </a:lnTo>
                    <a:lnTo>
                      <a:pt x="82" y="23"/>
                    </a:lnTo>
                    <a:lnTo>
                      <a:pt x="33" y="74"/>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ayfair Display"/>
              <a:buNone/>
              <a:defRPr sz="3000" b="1">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rtl="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77" r:id="rId4"/>
    <p:sldLayoutId id="214748367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6"/>
          <p:cNvSpPr txBox="1">
            <a:spLocks noGrp="1"/>
          </p:cNvSpPr>
          <p:nvPr>
            <p:ph type="ctrTitle"/>
          </p:nvPr>
        </p:nvSpPr>
        <p:spPr>
          <a:xfrm>
            <a:off x="759376" y="1827801"/>
            <a:ext cx="5101500" cy="1777800"/>
          </a:xfrm>
          <a:prstGeom prst="rect">
            <a:avLst/>
          </a:prstGeom>
        </p:spPr>
        <p:txBody>
          <a:bodyPr spcFirstLastPara="1" wrap="square" lIns="91425" tIns="91425" rIns="91425" bIns="91425" anchor="b" anchorCtr="0">
            <a:noAutofit/>
          </a:bodyPr>
          <a:lstStyle/>
          <a:p>
            <a:r>
              <a:rPr lang="en-US" sz="3600" b="0" dirty="0"/>
              <a:t>An In-depth Analysis of Crime Patterns and Socioeconomic Influences in Chicago</a:t>
            </a:r>
            <a:endParaRPr sz="3600" dirty="0"/>
          </a:p>
        </p:txBody>
      </p:sp>
      <p:sp>
        <p:nvSpPr>
          <p:cNvPr id="437" name="Google Shape;437;p36"/>
          <p:cNvSpPr txBox="1">
            <a:spLocks noGrp="1"/>
          </p:cNvSpPr>
          <p:nvPr>
            <p:ph type="subTitle" idx="1"/>
          </p:nvPr>
        </p:nvSpPr>
        <p:spPr>
          <a:xfrm>
            <a:off x="836550" y="3755478"/>
            <a:ext cx="4854600" cy="415800"/>
          </a:xfrm>
          <a:prstGeom prst="rect">
            <a:avLst/>
          </a:prstGeom>
        </p:spPr>
        <p:txBody>
          <a:bodyPr spcFirstLastPara="1" wrap="square" lIns="91425" tIns="91425" rIns="91425" bIns="91425" anchor="t" anchorCtr="0">
            <a:noAutofit/>
          </a:bodyPr>
          <a:lstStyle/>
          <a:p>
            <a:pPr marL="0" lvl="0" indent="0">
              <a:buSzPts val="1100"/>
            </a:pPr>
            <a:r>
              <a:rPr lang="en-US" dirty="0"/>
              <a:t>Strategies for Violence Reduction in Chicago</a:t>
            </a:r>
          </a:p>
          <a:p>
            <a:pPr marL="0" lvl="0" indent="0">
              <a:buSzPts val="1100"/>
            </a:pPr>
            <a:endParaRPr dirty="0"/>
          </a:p>
        </p:txBody>
      </p:sp>
      <p:grpSp>
        <p:nvGrpSpPr>
          <p:cNvPr id="438" name="Google Shape;438;p36"/>
          <p:cNvGrpSpPr/>
          <p:nvPr/>
        </p:nvGrpSpPr>
        <p:grpSpPr>
          <a:xfrm>
            <a:off x="5847180" y="1245283"/>
            <a:ext cx="2776800" cy="2246018"/>
            <a:chOff x="5853478" y="1448745"/>
            <a:chExt cx="2776800" cy="2246018"/>
          </a:xfrm>
        </p:grpSpPr>
        <p:sp>
          <p:nvSpPr>
            <p:cNvPr id="439" name="Google Shape;439;p36"/>
            <p:cNvSpPr/>
            <p:nvPr/>
          </p:nvSpPr>
          <p:spPr>
            <a:xfrm>
              <a:off x="5853478" y="3164054"/>
              <a:ext cx="2776800" cy="364800"/>
            </a:xfrm>
            <a:prstGeom prst="ellipse">
              <a:avLst/>
            </a:prstGeom>
            <a:solidFill>
              <a:srgbClr val="C6C6C6">
                <a:alpha val="4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40" name="Google Shape;440;p36"/>
            <p:cNvGrpSpPr/>
            <p:nvPr/>
          </p:nvGrpSpPr>
          <p:grpSpPr>
            <a:xfrm>
              <a:off x="6021465" y="1448745"/>
              <a:ext cx="2285253" cy="2246018"/>
              <a:chOff x="5082850" y="847700"/>
              <a:chExt cx="3647650" cy="3585025"/>
            </a:xfrm>
          </p:grpSpPr>
          <p:sp>
            <p:nvSpPr>
              <p:cNvPr id="441" name="Google Shape;441;p36"/>
              <p:cNvSpPr/>
              <p:nvPr/>
            </p:nvSpPr>
            <p:spPr>
              <a:xfrm>
                <a:off x="7086709" y="2546279"/>
                <a:ext cx="673171" cy="508795"/>
              </a:xfrm>
              <a:custGeom>
                <a:avLst/>
                <a:gdLst/>
                <a:ahLst/>
                <a:cxnLst/>
                <a:rect l="l" t="t" r="r" b="b"/>
                <a:pathLst>
                  <a:path w="61" h="46" extrusionOk="0">
                    <a:moveTo>
                      <a:pt x="61" y="17"/>
                    </a:moveTo>
                    <a:cubicBezTo>
                      <a:pt x="61" y="0"/>
                      <a:pt x="61" y="0"/>
                      <a:pt x="61" y="0"/>
                    </a:cubicBezTo>
                    <a:cubicBezTo>
                      <a:pt x="53" y="10"/>
                      <a:pt x="46" y="12"/>
                      <a:pt x="31" y="12"/>
                    </a:cubicBezTo>
                    <a:cubicBezTo>
                      <a:pt x="31" y="12"/>
                      <a:pt x="31" y="12"/>
                      <a:pt x="31" y="12"/>
                    </a:cubicBezTo>
                    <a:cubicBezTo>
                      <a:pt x="31" y="12"/>
                      <a:pt x="31" y="12"/>
                      <a:pt x="31" y="12"/>
                    </a:cubicBezTo>
                    <a:cubicBezTo>
                      <a:pt x="31" y="12"/>
                      <a:pt x="31" y="12"/>
                      <a:pt x="31" y="12"/>
                    </a:cubicBezTo>
                    <a:cubicBezTo>
                      <a:pt x="30" y="12"/>
                      <a:pt x="30" y="12"/>
                      <a:pt x="30" y="12"/>
                    </a:cubicBezTo>
                    <a:cubicBezTo>
                      <a:pt x="15" y="12"/>
                      <a:pt x="8" y="10"/>
                      <a:pt x="0" y="0"/>
                    </a:cubicBezTo>
                    <a:cubicBezTo>
                      <a:pt x="0" y="17"/>
                      <a:pt x="0" y="17"/>
                      <a:pt x="0" y="17"/>
                    </a:cubicBezTo>
                    <a:cubicBezTo>
                      <a:pt x="31" y="46"/>
                      <a:pt x="31" y="46"/>
                      <a:pt x="31" y="46"/>
                    </a:cubicBezTo>
                    <a:lnTo>
                      <a:pt x="61" y="17"/>
                    </a:lnTo>
                    <a:close/>
                  </a:path>
                </a:pathLst>
              </a:custGeom>
              <a:solidFill>
                <a:srgbClr val="5E3A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36"/>
              <p:cNvSpPr/>
              <p:nvPr/>
            </p:nvSpPr>
            <p:spPr>
              <a:xfrm>
                <a:off x="6108265" y="2945487"/>
                <a:ext cx="1017586" cy="931482"/>
              </a:xfrm>
              <a:custGeom>
                <a:avLst/>
                <a:gdLst/>
                <a:ahLst/>
                <a:cxnLst/>
                <a:rect l="l" t="t" r="r" b="b"/>
                <a:pathLst>
                  <a:path w="92" h="84" extrusionOk="0">
                    <a:moveTo>
                      <a:pt x="75" y="26"/>
                    </a:moveTo>
                    <a:cubicBezTo>
                      <a:pt x="59" y="28"/>
                      <a:pt x="59" y="28"/>
                      <a:pt x="59" y="28"/>
                    </a:cubicBezTo>
                    <a:cubicBezTo>
                      <a:pt x="52" y="0"/>
                      <a:pt x="52" y="0"/>
                      <a:pt x="52" y="0"/>
                    </a:cubicBezTo>
                    <a:cubicBezTo>
                      <a:pt x="26" y="6"/>
                      <a:pt x="26" y="6"/>
                      <a:pt x="26" y="6"/>
                    </a:cubicBezTo>
                    <a:cubicBezTo>
                      <a:pt x="11" y="12"/>
                      <a:pt x="0" y="26"/>
                      <a:pt x="0" y="42"/>
                    </a:cubicBezTo>
                    <a:cubicBezTo>
                      <a:pt x="0" y="84"/>
                      <a:pt x="0" y="84"/>
                      <a:pt x="0" y="84"/>
                    </a:cubicBezTo>
                    <a:cubicBezTo>
                      <a:pt x="10" y="84"/>
                      <a:pt x="10" y="84"/>
                      <a:pt x="10" y="84"/>
                    </a:cubicBezTo>
                    <a:cubicBezTo>
                      <a:pt x="38" y="84"/>
                      <a:pt x="38" y="84"/>
                      <a:pt x="38" y="84"/>
                    </a:cubicBezTo>
                    <a:cubicBezTo>
                      <a:pt x="46" y="84"/>
                      <a:pt x="46" y="84"/>
                      <a:pt x="46" y="84"/>
                    </a:cubicBezTo>
                    <a:cubicBezTo>
                      <a:pt x="92" y="84"/>
                      <a:pt x="92" y="84"/>
                      <a:pt x="92" y="84"/>
                    </a:cubicBezTo>
                    <a:cubicBezTo>
                      <a:pt x="62" y="36"/>
                      <a:pt x="62" y="36"/>
                      <a:pt x="62" y="36"/>
                    </a:cubicBezTo>
                    <a:lnTo>
                      <a:pt x="75" y="26"/>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36"/>
              <p:cNvSpPr/>
              <p:nvPr/>
            </p:nvSpPr>
            <p:spPr>
              <a:xfrm>
                <a:off x="7728571" y="2945487"/>
                <a:ext cx="1001929" cy="931482"/>
              </a:xfrm>
              <a:custGeom>
                <a:avLst/>
                <a:gdLst/>
                <a:ahLst/>
                <a:cxnLst/>
                <a:rect l="l" t="t" r="r" b="b"/>
                <a:pathLst>
                  <a:path w="91" h="84" extrusionOk="0">
                    <a:moveTo>
                      <a:pt x="65" y="6"/>
                    </a:moveTo>
                    <a:cubicBezTo>
                      <a:pt x="39" y="0"/>
                      <a:pt x="39" y="0"/>
                      <a:pt x="39" y="0"/>
                    </a:cubicBezTo>
                    <a:cubicBezTo>
                      <a:pt x="39" y="0"/>
                      <a:pt x="39" y="0"/>
                      <a:pt x="39" y="0"/>
                    </a:cubicBezTo>
                    <a:cubicBezTo>
                      <a:pt x="32" y="28"/>
                      <a:pt x="32" y="28"/>
                      <a:pt x="32" y="28"/>
                    </a:cubicBezTo>
                    <a:cubicBezTo>
                      <a:pt x="16" y="26"/>
                      <a:pt x="16" y="26"/>
                      <a:pt x="16" y="26"/>
                    </a:cubicBezTo>
                    <a:cubicBezTo>
                      <a:pt x="30" y="36"/>
                      <a:pt x="30" y="36"/>
                      <a:pt x="30" y="36"/>
                    </a:cubicBezTo>
                    <a:cubicBezTo>
                      <a:pt x="0" y="84"/>
                      <a:pt x="0" y="84"/>
                      <a:pt x="0" y="84"/>
                    </a:cubicBezTo>
                    <a:cubicBezTo>
                      <a:pt x="46" y="84"/>
                      <a:pt x="46" y="84"/>
                      <a:pt x="46" y="84"/>
                    </a:cubicBezTo>
                    <a:cubicBezTo>
                      <a:pt x="53" y="84"/>
                      <a:pt x="53" y="84"/>
                      <a:pt x="53" y="84"/>
                    </a:cubicBezTo>
                    <a:cubicBezTo>
                      <a:pt x="81" y="84"/>
                      <a:pt x="81" y="84"/>
                      <a:pt x="81" y="84"/>
                    </a:cubicBezTo>
                    <a:cubicBezTo>
                      <a:pt x="91" y="84"/>
                      <a:pt x="91" y="84"/>
                      <a:pt x="91" y="84"/>
                    </a:cubicBezTo>
                    <a:cubicBezTo>
                      <a:pt x="91" y="42"/>
                      <a:pt x="91" y="42"/>
                      <a:pt x="91" y="42"/>
                    </a:cubicBezTo>
                    <a:cubicBezTo>
                      <a:pt x="91" y="26"/>
                      <a:pt x="81" y="12"/>
                      <a:pt x="65" y="6"/>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36"/>
              <p:cNvSpPr/>
              <p:nvPr/>
            </p:nvSpPr>
            <p:spPr>
              <a:xfrm>
                <a:off x="7125850" y="3156829"/>
                <a:ext cx="211347" cy="587070"/>
              </a:xfrm>
              <a:custGeom>
                <a:avLst/>
                <a:gdLst/>
                <a:ahLst/>
                <a:cxnLst/>
                <a:rect l="l" t="t" r="r" b="b"/>
                <a:pathLst>
                  <a:path w="27" h="75" extrusionOk="0">
                    <a:moveTo>
                      <a:pt x="9" y="13"/>
                    </a:moveTo>
                    <a:lnTo>
                      <a:pt x="0" y="3"/>
                    </a:lnTo>
                    <a:lnTo>
                      <a:pt x="22" y="75"/>
                    </a:lnTo>
                    <a:lnTo>
                      <a:pt x="27" y="17"/>
                    </a:lnTo>
                    <a:lnTo>
                      <a:pt x="24" y="0"/>
                    </a:lnTo>
                    <a:lnTo>
                      <a:pt x="9" y="1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36"/>
              <p:cNvSpPr/>
              <p:nvPr/>
            </p:nvSpPr>
            <p:spPr>
              <a:xfrm>
                <a:off x="7517229" y="3156829"/>
                <a:ext cx="211347" cy="587070"/>
              </a:xfrm>
              <a:custGeom>
                <a:avLst/>
                <a:gdLst/>
                <a:ahLst/>
                <a:cxnLst/>
                <a:rect l="l" t="t" r="r" b="b"/>
                <a:pathLst>
                  <a:path w="27" h="75" extrusionOk="0">
                    <a:moveTo>
                      <a:pt x="1" y="0"/>
                    </a:moveTo>
                    <a:lnTo>
                      <a:pt x="0" y="17"/>
                    </a:lnTo>
                    <a:lnTo>
                      <a:pt x="5" y="75"/>
                    </a:lnTo>
                    <a:lnTo>
                      <a:pt x="27" y="3"/>
                    </a:lnTo>
                    <a:lnTo>
                      <a:pt x="17" y="13"/>
                    </a:lnTo>
                    <a:lnTo>
                      <a:pt x="1"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36"/>
              <p:cNvSpPr/>
              <p:nvPr/>
            </p:nvSpPr>
            <p:spPr>
              <a:xfrm>
                <a:off x="7016264" y="2734140"/>
                <a:ext cx="407034" cy="524449"/>
              </a:xfrm>
              <a:custGeom>
                <a:avLst/>
                <a:gdLst/>
                <a:ahLst/>
                <a:cxnLst/>
                <a:rect l="l" t="t" r="r" b="b"/>
                <a:pathLst>
                  <a:path w="52" h="67" extrusionOk="0">
                    <a:moveTo>
                      <a:pt x="14" y="57"/>
                    </a:moveTo>
                    <a:lnTo>
                      <a:pt x="23" y="67"/>
                    </a:lnTo>
                    <a:lnTo>
                      <a:pt x="38" y="54"/>
                    </a:lnTo>
                    <a:lnTo>
                      <a:pt x="52" y="41"/>
                    </a:lnTo>
                    <a:lnTo>
                      <a:pt x="9" y="0"/>
                    </a:lnTo>
                    <a:lnTo>
                      <a:pt x="0" y="7"/>
                    </a:lnTo>
                    <a:lnTo>
                      <a:pt x="14" y="57"/>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36"/>
              <p:cNvSpPr/>
              <p:nvPr/>
            </p:nvSpPr>
            <p:spPr>
              <a:xfrm>
                <a:off x="7423298" y="2734140"/>
                <a:ext cx="414864" cy="524449"/>
              </a:xfrm>
              <a:custGeom>
                <a:avLst/>
                <a:gdLst/>
                <a:ahLst/>
                <a:cxnLst/>
                <a:rect l="l" t="t" r="r" b="b"/>
                <a:pathLst>
                  <a:path w="53" h="67" extrusionOk="0">
                    <a:moveTo>
                      <a:pt x="13" y="54"/>
                    </a:moveTo>
                    <a:lnTo>
                      <a:pt x="29" y="67"/>
                    </a:lnTo>
                    <a:lnTo>
                      <a:pt x="39" y="57"/>
                    </a:lnTo>
                    <a:lnTo>
                      <a:pt x="53" y="7"/>
                    </a:lnTo>
                    <a:lnTo>
                      <a:pt x="43" y="0"/>
                    </a:lnTo>
                    <a:lnTo>
                      <a:pt x="0" y="41"/>
                    </a:lnTo>
                    <a:lnTo>
                      <a:pt x="13" y="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36"/>
              <p:cNvSpPr/>
              <p:nvPr/>
            </p:nvSpPr>
            <p:spPr>
              <a:xfrm>
                <a:off x="7313712" y="3055073"/>
                <a:ext cx="211347" cy="234827"/>
              </a:xfrm>
              <a:custGeom>
                <a:avLst/>
                <a:gdLst/>
                <a:ahLst/>
                <a:cxnLst/>
                <a:rect l="l" t="t" r="r" b="b"/>
                <a:pathLst>
                  <a:path w="27" h="30" extrusionOk="0">
                    <a:moveTo>
                      <a:pt x="14" y="0"/>
                    </a:moveTo>
                    <a:lnTo>
                      <a:pt x="0" y="13"/>
                    </a:lnTo>
                    <a:lnTo>
                      <a:pt x="3" y="30"/>
                    </a:lnTo>
                    <a:lnTo>
                      <a:pt x="26" y="30"/>
                    </a:lnTo>
                    <a:lnTo>
                      <a:pt x="27" y="13"/>
                    </a:ln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36"/>
              <p:cNvSpPr/>
              <p:nvPr/>
            </p:nvSpPr>
            <p:spPr>
              <a:xfrm>
                <a:off x="7298056" y="3289900"/>
                <a:ext cx="258312" cy="587070"/>
              </a:xfrm>
              <a:custGeom>
                <a:avLst/>
                <a:gdLst/>
                <a:ahLst/>
                <a:cxnLst/>
                <a:rect l="l" t="t" r="r" b="b"/>
                <a:pathLst>
                  <a:path w="33" h="75" extrusionOk="0">
                    <a:moveTo>
                      <a:pt x="28" y="0"/>
                    </a:moveTo>
                    <a:lnTo>
                      <a:pt x="5" y="0"/>
                    </a:lnTo>
                    <a:lnTo>
                      <a:pt x="0" y="58"/>
                    </a:lnTo>
                    <a:lnTo>
                      <a:pt x="5" y="75"/>
                    </a:lnTo>
                    <a:lnTo>
                      <a:pt x="28" y="75"/>
                    </a:lnTo>
                    <a:lnTo>
                      <a:pt x="33" y="58"/>
                    </a:lnTo>
                    <a:lnTo>
                      <a:pt x="2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36"/>
              <p:cNvSpPr/>
              <p:nvPr/>
            </p:nvSpPr>
            <p:spPr>
              <a:xfrm>
                <a:off x="6695331" y="1176458"/>
                <a:ext cx="1448103" cy="1502893"/>
              </a:xfrm>
              <a:custGeom>
                <a:avLst/>
                <a:gdLst/>
                <a:ahLst/>
                <a:cxnLst/>
                <a:rect l="l" t="t" r="r" b="b"/>
                <a:pathLst>
                  <a:path w="131" h="136" extrusionOk="0">
                    <a:moveTo>
                      <a:pt x="65" y="136"/>
                    </a:moveTo>
                    <a:cubicBezTo>
                      <a:pt x="66" y="136"/>
                      <a:pt x="66" y="136"/>
                      <a:pt x="66" y="136"/>
                    </a:cubicBezTo>
                    <a:cubicBezTo>
                      <a:pt x="66" y="136"/>
                      <a:pt x="66" y="136"/>
                      <a:pt x="66" y="136"/>
                    </a:cubicBezTo>
                    <a:cubicBezTo>
                      <a:pt x="66" y="136"/>
                      <a:pt x="66" y="136"/>
                      <a:pt x="66" y="136"/>
                    </a:cubicBezTo>
                    <a:cubicBezTo>
                      <a:pt x="66" y="136"/>
                      <a:pt x="66" y="136"/>
                      <a:pt x="66" y="136"/>
                    </a:cubicBezTo>
                    <a:cubicBezTo>
                      <a:pt x="81" y="136"/>
                      <a:pt x="88" y="134"/>
                      <a:pt x="96" y="124"/>
                    </a:cubicBezTo>
                    <a:cubicBezTo>
                      <a:pt x="100" y="120"/>
                      <a:pt x="103" y="115"/>
                      <a:pt x="108" y="107"/>
                    </a:cubicBezTo>
                    <a:cubicBezTo>
                      <a:pt x="113" y="101"/>
                      <a:pt x="116" y="92"/>
                      <a:pt x="118" y="80"/>
                    </a:cubicBezTo>
                    <a:cubicBezTo>
                      <a:pt x="119" y="81"/>
                      <a:pt x="119" y="81"/>
                      <a:pt x="119" y="81"/>
                    </a:cubicBezTo>
                    <a:cubicBezTo>
                      <a:pt x="120" y="81"/>
                      <a:pt x="122" y="81"/>
                      <a:pt x="123" y="80"/>
                    </a:cubicBezTo>
                    <a:cubicBezTo>
                      <a:pt x="127" y="78"/>
                      <a:pt x="128" y="72"/>
                      <a:pt x="130" y="64"/>
                    </a:cubicBezTo>
                    <a:cubicBezTo>
                      <a:pt x="131" y="54"/>
                      <a:pt x="131" y="45"/>
                      <a:pt x="125" y="44"/>
                    </a:cubicBezTo>
                    <a:cubicBezTo>
                      <a:pt x="122" y="43"/>
                      <a:pt x="119" y="45"/>
                      <a:pt x="117" y="49"/>
                    </a:cubicBezTo>
                    <a:cubicBezTo>
                      <a:pt x="117" y="22"/>
                      <a:pt x="117" y="22"/>
                      <a:pt x="117" y="22"/>
                    </a:cubicBezTo>
                    <a:cubicBezTo>
                      <a:pt x="117" y="10"/>
                      <a:pt x="107" y="0"/>
                      <a:pt x="95" y="0"/>
                    </a:cubicBezTo>
                    <a:cubicBezTo>
                      <a:pt x="36" y="0"/>
                      <a:pt x="36" y="0"/>
                      <a:pt x="36" y="0"/>
                    </a:cubicBezTo>
                    <a:cubicBezTo>
                      <a:pt x="25" y="0"/>
                      <a:pt x="15" y="10"/>
                      <a:pt x="15" y="22"/>
                    </a:cubicBezTo>
                    <a:cubicBezTo>
                      <a:pt x="15" y="49"/>
                      <a:pt x="15" y="49"/>
                      <a:pt x="15" y="49"/>
                    </a:cubicBezTo>
                    <a:cubicBezTo>
                      <a:pt x="12" y="45"/>
                      <a:pt x="9" y="43"/>
                      <a:pt x="6" y="44"/>
                    </a:cubicBezTo>
                    <a:cubicBezTo>
                      <a:pt x="0" y="45"/>
                      <a:pt x="0" y="54"/>
                      <a:pt x="1" y="64"/>
                    </a:cubicBezTo>
                    <a:cubicBezTo>
                      <a:pt x="2" y="72"/>
                      <a:pt x="4" y="78"/>
                      <a:pt x="9" y="80"/>
                    </a:cubicBezTo>
                    <a:cubicBezTo>
                      <a:pt x="10" y="81"/>
                      <a:pt x="11" y="81"/>
                      <a:pt x="12" y="81"/>
                    </a:cubicBezTo>
                    <a:cubicBezTo>
                      <a:pt x="13" y="80"/>
                      <a:pt x="13" y="80"/>
                      <a:pt x="13" y="80"/>
                    </a:cubicBezTo>
                    <a:cubicBezTo>
                      <a:pt x="15" y="92"/>
                      <a:pt x="19" y="101"/>
                      <a:pt x="23" y="107"/>
                    </a:cubicBezTo>
                    <a:cubicBezTo>
                      <a:pt x="28" y="115"/>
                      <a:pt x="32" y="120"/>
                      <a:pt x="35" y="124"/>
                    </a:cubicBezTo>
                    <a:cubicBezTo>
                      <a:pt x="43" y="134"/>
                      <a:pt x="50" y="136"/>
                      <a:pt x="65" y="136"/>
                    </a:cubicBezTo>
                    <a:close/>
                  </a:path>
                </a:pathLst>
              </a:custGeom>
              <a:solidFill>
                <a:srgbClr val="855732"/>
              </a:solidFill>
              <a:ln w="9525" cap="flat" cmpd="sng">
                <a:solidFill>
                  <a:srgbClr val="8557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1" name="Google Shape;451;p36"/>
              <p:cNvSpPr/>
              <p:nvPr/>
            </p:nvSpPr>
            <p:spPr>
              <a:xfrm>
                <a:off x="6742296" y="847700"/>
                <a:ext cx="1369827" cy="868862"/>
              </a:xfrm>
              <a:custGeom>
                <a:avLst/>
                <a:gdLst/>
                <a:ahLst/>
                <a:cxnLst/>
                <a:rect l="l" t="t" r="r" b="b"/>
                <a:pathLst>
                  <a:path w="124" h="79" extrusionOk="0">
                    <a:moveTo>
                      <a:pt x="11" y="79"/>
                    </a:moveTo>
                    <a:cubicBezTo>
                      <a:pt x="11" y="52"/>
                      <a:pt x="11" y="52"/>
                      <a:pt x="11" y="52"/>
                    </a:cubicBezTo>
                    <a:cubicBezTo>
                      <a:pt x="11" y="40"/>
                      <a:pt x="21" y="30"/>
                      <a:pt x="32" y="30"/>
                    </a:cubicBezTo>
                    <a:cubicBezTo>
                      <a:pt x="91" y="30"/>
                      <a:pt x="91" y="30"/>
                      <a:pt x="91" y="30"/>
                    </a:cubicBezTo>
                    <a:cubicBezTo>
                      <a:pt x="103" y="30"/>
                      <a:pt x="113" y="40"/>
                      <a:pt x="113" y="52"/>
                    </a:cubicBezTo>
                    <a:cubicBezTo>
                      <a:pt x="113" y="79"/>
                      <a:pt x="113" y="79"/>
                      <a:pt x="113" y="79"/>
                    </a:cubicBezTo>
                    <a:cubicBezTo>
                      <a:pt x="115" y="75"/>
                      <a:pt x="118" y="73"/>
                      <a:pt x="121" y="74"/>
                    </a:cubicBezTo>
                    <a:cubicBezTo>
                      <a:pt x="123" y="50"/>
                      <a:pt x="123" y="50"/>
                      <a:pt x="123" y="50"/>
                    </a:cubicBezTo>
                    <a:cubicBezTo>
                      <a:pt x="124" y="38"/>
                      <a:pt x="119" y="26"/>
                      <a:pt x="110" y="17"/>
                    </a:cubicBezTo>
                    <a:cubicBezTo>
                      <a:pt x="98" y="4"/>
                      <a:pt x="86" y="0"/>
                      <a:pt x="62" y="0"/>
                    </a:cubicBezTo>
                    <a:cubicBezTo>
                      <a:pt x="62" y="0"/>
                      <a:pt x="62" y="0"/>
                      <a:pt x="62" y="0"/>
                    </a:cubicBezTo>
                    <a:cubicBezTo>
                      <a:pt x="62" y="0"/>
                      <a:pt x="62" y="0"/>
                      <a:pt x="62" y="0"/>
                    </a:cubicBezTo>
                    <a:cubicBezTo>
                      <a:pt x="37" y="0"/>
                      <a:pt x="25" y="4"/>
                      <a:pt x="13" y="17"/>
                    </a:cubicBezTo>
                    <a:cubicBezTo>
                      <a:pt x="4" y="26"/>
                      <a:pt x="0" y="38"/>
                      <a:pt x="0" y="50"/>
                    </a:cubicBezTo>
                    <a:cubicBezTo>
                      <a:pt x="2" y="74"/>
                      <a:pt x="2" y="74"/>
                      <a:pt x="2" y="74"/>
                    </a:cubicBezTo>
                    <a:cubicBezTo>
                      <a:pt x="5" y="73"/>
                      <a:pt x="8" y="75"/>
                      <a:pt x="11" y="79"/>
                    </a:cubicBezTo>
                    <a:close/>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36"/>
              <p:cNvSpPr/>
              <p:nvPr/>
            </p:nvSpPr>
            <p:spPr>
              <a:xfrm>
                <a:off x="7517229" y="2788936"/>
                <a:ext cx="641861" cy="1088034"/>
              </a:xfrm>
              <a:custGeom>
                <a:avLst/>
                <a:gdLst/>
                <a:ahLst/>
                <a:cxnLst/>
                <a:rect l="l" t="t" r="r" b="b"/>
                <a:pathLst>
                  <a:path w="82" h="139" extrusionOk="0">
                    <a:moveTo>
                      <a:pt x="49" y="57"/>
                    </a:moveTo>
                    <a:lnTo>
                      <a:pt x="72" y="60"/>
                    </a:lnTo>
                    <a:lnTo>
                      <a:pt x="82" y="20"/>
                    </a:lnTo>
                    <a:lnTo>
                      <a:pt x="82" y="20"/>
                    </a:lnTo>
                    <a:lnTo>
                      <a:pt x="41" y="0"/>
                    </a:lnTo>
                    <a:lnTo>
                      <a:pt x="27" y="50"/>
                    </a:lnTo>
                    <a:lnTo>
                      <a:pt x="5" y="122"/>
                    </a:lnTo>
                    <a:lnTo>
                      <a:pt x="0" y="139"/>
                    </a:lnTo>
                    <a:lnTo>
                      <a:pt x="7" y="139"/>
                    </a:lnTo>
                    <a:lnTo>
                      <a:pt x="20" y="139"/>
                    </a:lnTo>
                    <a:lnTo>
                      <a:pt x="27" y="139"/>
                    </a:lnTo>
                    <a:lnTo>
                      <a:pt x="69" y="71"/>
                    </a:lnTo>
                    <a:lnTo>
                      <a:pt x="49" y="57"/>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36"/>
              <p:cNvSpPr/>
              <p:nvPr/>
            </p:nvSpPr>
            <p:spPr>
              <a:xfrm>
                <a:off x="6687505" y="2788936"/>
                <a:ext cx="649691" cy="1088034"/>
              </a:xfrm>
              <a:custGeom>
                <a:avLst/>
                <a:gdLst/>
                <a:ahLst/>
                <a:cxnLst/>
                <a:rect l="l" t="t" r="r" b="b"/>
                <a:pathLst>
                  <a:path w="83" h="139" extrusionOk="0">
                    <a:moveTo>
                      <a:pt x="56" y="50"/>
                    </a:moveTo>
                    <a:lnTo>
                      <a:pt x="42" y="0"/>
                    </a:lnTo>
                    <a:lnTo>
                      <a:pt x="0" y="20"/>
                    </a:lnTo>
                    <a:lnTo>
                      <a:pt x="10" y="60"/>
                    </a:lnTo>
                    <a:lnTo>
                      <a:pt x="32" y="57"/>
                    </a:lnTo>
                    <a:lnTo>
                      <a:pt x="14" y="71"/>
                    </a:lnTo>
                    <a:lnTo>
                      <a:pt x="56" y="139"/>
                    </a:lnTo>
                    <a:lnTo>
                      <a:pt x="63" y="139"/>
                    </a:lnTo>
                    <a:lnTo>
                      <a:pt x="76" y="139"/>
                    </a:lnTo>
                    <a:lnTo>
                      <a:pt x="83" y="139"/>
                    </a:lnTo>
                    <a:lnTo>
                      <a:pt x="78" y="122"/>
                    </a:lnTo>
                    <a:lnTo>
                      <a:pt x="56" y="5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36"/>
              <p:cNvSpPr/>
              <p:nvPr/>
            </p:nvSpPr>
            <p:spPr>
              <a:xfrm>
                <a:off x="6851882" y="1012076"/>
                <a:ext cx="1228931" cy="430518"/>
              </a:xfrm>
              <a:custGeom>
                <a:avLst/>
                <a:gdLst/>
                <a:ahLst/>
                <a:cxnLst/>
                <a:rect l="l" t="t" r="r" b="b"/>
                <a:pathLst>
                  <a:path w="111" h="39" extrusionOk="0">
                    <a:moveTo>
                      <a:pt x="111" y="32"/>
                    </a:moveTo>
                    <a:cubicBezTo>
                      <a:pt x="78" y="32"/>
                      <a:pt x="41" y="39"/>
                      <a:pt x="11" y="18"/>
                    </a:cubicBezTo>
                    <a:cubicBezTo>
                      <a:pt x="0" y="12"/>
                      <a:pt x="8" y="0"/>
                      <a:pt x="8" y="0"/>
                    </a:cubicBezTo>
                    <a:cubicBezTo>
                      <a:pt x="97" y="0"/>
                      <a:pt x="97" y="0"/>
                      <a:pt x="97" y="0"/>
                    </a:cubicBezTo>
                    <a:lnTo>
                      <a:pt x="111" y="32"/>
                    </a:lnTo>
                    <a:close/>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36"/>
              <p:cNvSpPr/>
              <p:nvPr/>
            </p:nvSpPr>
            <p:spPr>
              <a:xfrm>
                <a:off x="5646435" y="2436693"/>
                <a:ext cx="634036" cy="555760"/>
              </a:xfrm>
              <a:custGeom>
                <a:avLst/>
                <a:gdLst/>
                <a:ahLst/>
                <a:cxnLst/>
                <a:rect l="l" t="t" r="r" b="b"/>
                <a:pathLst>
                  <a:path w="57" h="50" extrusionOk="0">
                    <a:moveTo>
                      <a:pt x="57" y="30"/>
                    </a:moveTo>
                    <a:cubicBezTo>
                      <a:pt x="57" y="0"/>
                      <a:pt x="57" y="0"/>
                      <a:pt x="57" y="0"/>
                    </a:cubicBezTo>
                    <a:cubicBezTo>
                      <a:pt x="0" y="0"/>
                      <a:pt x="0" y="0"/>
                      <a:pt x="0" y="0"/>
                    </a:cubicBezTo>
                    <a:cubicBezTo>
                      <a:pt x="0" y="30"/>
                      <a:pt x="0" y="30"/>
                      <a:pt x="0" y="30"/>
                    </a:cubicBezTo>
                    <a:cubicBezTo>
                      <a:pt x="0" y="36"/>
                      <a:pt x="3" y="42"/>
                      <a:pt x="7" y="46"/>
                    </a:cubicBezTo>
                    <a:cubicBezTo>
                      <a:pt x="8" y="47"/>
                      <a:pt x="9" y="47"/>
                      <a:pt x="10" y="48"/>
                    </a:cubicBezTo>
                    <a:cubicBezTo>
                      <a:pt x="13" y="49"/>
                      <a:pt x="17" y="50"/>
                      <a:pt x="20" y="50"/>
                    </a:cubicBezTo>
                    <a:cubicBezTo>
                      <a:pt x="37" y="50"/>
                      <a:pt x="37" y="50"/>
                      <a:pt x="37" y="50"/>
                    </a:cubicBezTo>
                    <a:cubicBezTo>
                      <a:pt x="41" y="50"/>
                      <a:pt x="44" y="49"/>
                      <a:pt x="47" y="48"/>
                    </a:cubicBezTo>
                    <a:cubicBezTo>
                      <a:pt x="49" y="47"/>
                      <a:pt x="50" y="46"/>
                      <a:pt x="52" y="44"/>
                    </a:cubicBezTo>
                    <a:cubicBezTo>
                      <a:pt x="55" y="41"/>
                      <a:pt x="57" y="36"/>
                      <a:pt x="57" y="30"/>
                    </a:cubicBezTo>
                    <a:close/>
                  </a:path>
                </a:pathLst>
              </a:custGeom>
              <a:solidFill>
                <a:srgbClr val="FFC3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36"/>
              <p:cNvSpPr/>
              <p:nvPr/>
            </p:nvSpPr>
            <p:spPr>
              <a:xfrm>
                <a:off x="5082850" y="2397558"/>
                <a:ext cx="1573347" cy="2035168"/>
              </a:xfrm>
              <a:custGeom>
                <a:avLst/>
                <a:gdLst/>
                <a:ahLst/>
                <a:cxnLst/>
                <a:rect l="l" t="t" r="r" b="b"/>
                <a:pathLst>
                  <a:path w="201" h="260" extrusionOk="0">
                    <a:moveTo>
                      <a:pt x="201" y="260"/>
                    </a:moveTo>
                    <a:lnTo>
                      <a:pt x="158" y="260"/>
                    </a:lnTo>
                    <a:lnTo>
                      <a:pt x="0" y="260"/>
                    </a:lnTo>
                    <a:lnTo>
                      <a:pt x="0" y="0"/>
                    </a:lnTo>
                    <a:lnTo>
                      <a:pt x="201" y="0"/>
                    </a:lnTo>
                    <a:lnTo>
                      <a:pt x="201" y="220"/>
                    </a:lnTo>
                    <a:lnTo>
                      <a:pt x="201" y="26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36"/>
              <p:cNvSpPr/>
              <p:nvPr/>
            </p:nvSpPr>
            <p:spPr>
              <a:xfrm>
                <a:off x="5294197" y="2648040"/>
                <a:ext cx="1133100" cy="7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6"/>
              <p:cNvSpPr/>
              <p:nvPr/>
            </p:nvSpPr>
            <p:spPr>
              <a:xfrm>
                <a:off x="5294197" y="2828071"/>
                <a:ext cx="1133100" cy="62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36"/>
              <p:cNvSpPr/>
              <p:nvPr/>
            </p:nvSpPr>
            <p:spPr>
              <a:xfrm>
                <a:off x="5294197" y="3000278"/>
                <a:ext cx="1133100" cy="7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36"/>
              <p:cNvSpPr/>
              <p:nvPr/>
            </p:nvSpPr>
            <p:spPr>
              <a:xfrm>
                <a:off x="5294197" y="3180314"/>
                <a:ext cx="1133100" cy="62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36"/>
              <p:cNvSpPr/>
              <p:nvPr/>
            </p:nvSpPr>
            <p:spPr>
              <a:xfrm>
                <a:off x="5294197" y="3360345"/>
                <a:ext cx="1133100" cy="7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36"/>
              <p:cNvSpPr/>
              <p:nvPr/>
            </p:nvSpPr>
            <p:spPr>
              <a:xfrm>
                <a:off x="5294197" y="3532552"/>
                <a:ext cx="1133100" cy="78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36"/>
              <p:cNvSpPr/>
              <p:nvPr/>
            </p:nvSpPr>
            <p:spPr>
              <a:xfrm>
                <a:off x="5294197" y="3712588"/>
                <a:ext cx="1133100" cy="78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36"/>
              <p:cNvSpPr/>
              <p:nvPr/>
            </p:nvSpPr>
            <p:spPr>
              <a:xfrm>
                <a:off x="5771677" y="3900450"/>
                <a:ext cx="657900" cy="627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36"/>
              <p:cNvSpPr/>
              <p:nvPr/>
            </p:nvSpPr>
            <p:spPr>
              <a:xfrm>
                <a:off x="5771677" y="4072656"/>
                <a:ext cx="657900" cy="705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36"/>
              <p:cNvSpPr/>
              <p:nvPr/>
            </p:nvSpPr>
            <p:spPr>
              <a:xfrm>
                <a:off x="5656324" y="2217521"/>
                <a:ext cx="133071" cy="273967"/>
              </a:xfrm>
              <a:custGeom>
                <a:avLst/>
                <a:gdLst/>
                <a:ahLst/>
                <a:cxnLst/>
                <a:rect l="l" t="t" r="r" b="b"/>
                <a:pathLst>
                  <a:path w="12" h="25" extrusionOk="0">
                    <a:moveTo>
                      <a:pt x="6" y="0"/>
                    </a:moveTo>
                    <a:cubicBezTo>
                      <a:pt x="6" y="0"/>
                      <a:pt x="6" y="0"/>
                      <a:pt x="6" y="0"/>
                    </a:cubicBezTo>
                    <a:cubicBezTo>
                      <a:pt x="3" y="0"/>
                      <a:pt x="0" y="2"/>
                      <a:pt x="0" y="4"/>
                    </a:cubicBezTo>
                    <a:cubicBezTo>
                      <a:pt x="0" y="21"/>
                      <a:pt x="0" y="21"/>
                      <a:pt x="0" y="21"/>
                    </a:cubicBezTo>
                    <a:cubicBezTo>
                      <a:pt x="0" y="23"/>
                      <a:pt x="3" y="25"/>
                      <a:pt x="6" y="25"/>
                    </a:cubicBezTo>
                    <a:cubicBezTo>
                      <a:pt x="6" y="25"/>
                      <a:pt x="6" y="25"/>
                      <a:pt x="6" y="25"/>
                    </a:cubicBezTo>
                    <a:cubicBezTo>
                      <a:pt x="10" y="25"/>
                      <a:pt x="12" y="23"/>
                      <a:pt x="12" y="21"/>
                    </a:cubicBezTo>
                    <a:cubicBezTo>
                      <a:pt x="12" y="4"/>
                      <a:pt x="12" y="4"/>
                      <a:pt x="12" y="4"/>
                    </a:cubicBezTo>
                    <a:cubicBezTo>
                      <a:pt x="12" y="2"/>
                      <a:pt x="10" y="0"/>
                      <a:pt x="6" y="0"/>
                    </a:cubicBezTo>
                    <a:close/>
                  </a:path>
                </a:pathLst>
              </a:custGeom>
              <a:solidFill>
                <a:srgbClr val="8557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36"/>
              <p:cNvSpPr/>
              <p:nvPr/>
            </p:nvSpPr>
            <p:spPr>
              <a:xfrm>
                <a:off x="5785687" y="2170556"/>
                <a:ext cx="164381" cy="320933"/>
              </a:xfrm>
              <a:custGeom>
                <a:avLst/>
                <a:gdLst/>
                <a:ahLst/>
                <a:cxnLst/>
                <a:rect l="l" t="t" r="r" b="b"/>
                <a:pathLst>
                  <a:path w="15" h="29" extrusionOk="0">
                    <a:moveTo>
                      <a:pt x="8" y="0"/>
                    </a:moveTo>
                    <a:cubicBezTo>
                      <a:pt x="8" y="0"/>
                      <a:pt x="8" y="0"/>
                      <a:pt x="8" y="0"/>
                    </a:cubicBezTo>
                    <a:cubicBezTo>
                      <a:pt x="4" y="0"/>
                      <a:pt x="0" y="2"/>
                      <a:pt x="0" y="4"/>
                    </a:cubicBezTo>
                    <a:cubicBezTo>
                      <a:pt x="0" y="24"/>
                      <a:pt x="0" y="24"/>
                      <a:pt x="0" y="24"/>
                    </a:cubicBezTo>
                    <a:cubicBezTo>
                      <a:pt x="0" y="27"/>
                      <a:pt x="4" y="29"/>
                      <a:pt x="8" y="29"/>
                    </a:cubicBezTo>
                    <a:cubicBezTo>
                      <a:pt x="8" y="29"/>
                      <a:pt x="8" y="29"/>
                      <a:pt x="8" y="29"/>
                    </a:cubicBezTo>
                    <a:cubicBezTo>
                      <a:pt x="12" y="29"/>
                      <a:pt x="15" y="27"/>
                      <a:pt x="15" y="24"/>
                    </a:cubicBezTo>
                    <a:cubicBezTo>
                      <a:pt x="15" y="4"/>
                      <a:pt x="15" y="4"/>
                      <a:pt x="15" y="4"/>
                    </a:cubicBezTo>
                    <a:cubicBezTo>
                      <a:pt x="15" y="2"/>
                      <a:pt x="12" y="0"/>
                      <a:pt x="8" y="0"/>
                    </a:cubicBezTo>
                    <a:close/>
                  </a:path>
                </a:pathLst>
              </a:custGeom>
              <a:solidFill>
                <a:srgbClr val="8557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36"/>
              <p:cNvSpPr/>
              <p:nvPr/>
            </p:nvSpPr>
            <p:spPr>
              <a:xfrm>
                <a:off x="5946355" y="2170556"/>
                <a:ext cx="164381" cy="320933"/>
              </a:xfrm>
              <a:custGeom>
                <a:avLst/>
                <a:gdLst/>
                <a:ahLst/>
                <a:cxnLst/>
                <a:rect l="l" t="t" r="r" b="b"/>
                <a:pathLst>
                  <a:path w="15" h="29" extrusionOk="0">
                    <a:moveTo>
                      <a:pt x="8" y="0"/>
                    </a:moveTo>
                    <a:cubicBezTo>
                      <a:pt x="8" y="0"/>
                      <a:pt x="8" y="0"/>
                      <a:pt x="8" y="0"/>
                    </a:cubicBezTo>
                    <a:cubicBezTo>
                      <a:pt x="4" y="0"/>
                      <a:pt x="0" y="2"/>
                      <a:pt x="0" y="4"/>
                    </a:cubicBezTo>
                    <a:cubicBezTo>
                      <a:pt x="0" y="24"/>
                      <a:pt x="0" y="24"/>
                      <a:pt x="0" y="24"/>
                    </a:cubicBezTo>
                    <a:cubicBezTo>
                      <a:pt x="0" y="27"/>
                      <a:pt x="4" y="29"/>
                      <a:pt x="8" y="29"/>
                    </a:cubicBezTo>
                    <a:cubicBezTo>
                      <a:pt x="8" y="29"/>
                      <a:pt x="8" y="29"/>
                      <a:pt x="8" y="29"/>
                    </a:cubicBezTo>
                    <a:cubicBezTo>
                      <a:pt x="12" y="29"/>
                      <a:pt x="15" y="27"/>
                      <a:pt x="15" y="24"/>
                    </a:cubicBezTo>
                    <a:cubicBezTo>
                      <a:pt x="15" y="4"/>
                      <a:pt x="15" y="4"/>
                      <a:pt x="15" y="4"/>
                    </a:cubicBezTo>
                    <a:cubicBezTo>
                      <a:pt x="15" y="2"/>
                      <a:pt x="12" y="0"/>
                      <a:pt x="8" y="0"/>
                    </a:cubicBezTo>
                    <a:close/>
                  </a:path>
                </a:pathLst>
              </a:custGeom>
              <a:solidFill>
                <a:srgbClr val="8557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36"/>
              <p:cNvSpPr/>
              <p:nvPr/>
            </p:nvSpPr>
            <p:spPr>
              <a:xfrm>
                <a:off x="6097589" y="2170556"/>
                <a:ext cx="172207" cy="320933"/>
              </a:xfrm>
              <a:custGeom>
                <a:avLst/>
                <a:gdLst/>
                <a:ahLst/>
                <a:cxnLst/>
                <a:rect l="l" t="t" r="r" b="b"/>
                <a:pathLst>
                  <a:path w="15" h="29" extrusionOk="0">
                    <a:moveTo>
                      <a:pt x="8" y="0"/>
                    </a:moveTo>
                    <a:cubicBezTo>
                      <a:pt x="8" y="0"/>
                      <a:pt x="8" y="0"/>
                      <a:pt x="8" y="0"/>
                    </a:cubicBezTo>
                    <a:cubicBezTo>
                      <a:pt x="4" y="0"/>
                      <a:pt x="0" y="2"/>
                      <a:pt x="0" y="4"/>
                    </a:cubicBezTo>
                    <a:cubicBezTo>
                      <a:pt x="0" y="24"/>
                      <a:pt x="0" y="24"/>
                      <a:pt x="0" y="24"/>
                    </a:cubicBezTo>
                    <a:cubicBezTo>
                      <a:pt x="0" y="27"/>
                      <a:pt x="4" y="29"/>
                      <a:pt x="8" y="29"/>
                    </a:cubicBezTo>
                    <a:cubicBezTo>
                      <a:pt x="8" y="29"/>
                      <a:pt x="8" y="29"/>
                      <a:pt x="8" y="29"/>
                    </a:cubicBezTo>
                    <a:cubicBezTo>
                      <a:pt x="12" y="29"/>
                      <a:pt x="15" y="27"/>
                      <a:pt x="15" y="24"/>
                    </a:cubicBezTo>
                    <a:cubicBezTo>
                      <a:pt x="15" y="4"/>
                      <a:pt x="15" y="4"/>
                      <a:pt x="15" y="4"/>
                    </a:cubicBezTo>
                    <a:cubicBezTo>
                      <a:pt x="15" y="2"/>
                      <a:pt x="12" y="0"/>
                      <a:pt x="8" y="0"/>
                    </a:cubicBezTo>
                    <a:close/>
                  </a:path>
                </a:pathLst>
              </a:custGeom>
              <a:solidFill>
                <a:srgbClr val="8557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TextBox 1">
            <a:extLst>
              <a:ext uri="{FF2B5EF4-FFF2-40B4-BE49-F238E27FC236}">
                <a16:creationId xmlns:a16="http://schemas.microsoft.com/office/drawing/2014/main" id="{C925ADB9-2798-9BF4-3F42-BD62D8E32ECC}"/>
              </a:ext>
            </a:extLst>
          </p:cNvPr>
          <p:cNvSpPr txBox="1"/>
          <p:nvPr/>
        </p:nvSpPr>
        <p:spPr>
          <a:xfrm>
            <a:off x="5900719" y="3727793"/>
            <a:ext cx="2669722" cy="707886"/>
          </a:xfrm>
          <a:prstGeom prst="rect">
            <a:avLst/>
          </a:prstGeom>
          <a:noFill/>
        </p:spPr>
        <p:txBody>
          <a:bodyPr wrap="square" rtlCol="0">
            <a:spAutoFit/>
          </a:bodyPr>
          <a:lstStyle/>
          <a:p>
            <a:r>
              <a:rPr lang="en-US" sz="2000" b="1" dirty="0">
                <a:solidFill>
                  <a:srgbClr val="00B050"/>
                </a:solidFill>
              </a:rPr>
              <a:t>Presented by: Azhan Saleem</a:t>
            </a:r>
          </a:p>
        </p:txBody>
      </p:sp>
      <p:pic>
        <p:nvPicPr>
          <p:cNvPr id="4" name="Picture 3">
            <a:extLst>
              <a:ext uri="{FF2B5EF4-FFF2-40B4-BE49-F238E27FC236}">
                <a16:creationId xmlns:a16="http://schemas.microsoft.com/office/drawing/2014/main" id="{32536577-12C7-0697-6F54-B3E9FCDC3EAC}"/>
              </a:ext>
            </a:extLst>
          </p:cNvPr>
          <p:cNvPicPr>
            <a:picLocks noChangeAspect="1"/>
          </p:cNvPicPr>
          <p:nvPr/>
        </p:nvPicPr>
        <p:blipFill>
          <a:blip r:embed="rId3"/>
          <a:stretch>
            <a:fillRect/>
          </a:stretch>
        </p:blipFill>
        <p:spPr>
          <a:xfrm>
            <a:off x="411843" y="330883"/>
            <a:ext cx="1638300" cy="914400"/>
          </a:xfrm>
          <a:prstGeom prst="rect">
            <a:avLst/>
          </a:prstGeom>
        </p:spPr>
      </p:pic>
      <p:sp>
        <p:nvSpPr>
          <p:cNvPr id="5" name="TextBox 4">
            <a:extLst>
              <a:ext uri="{FF2B5EF4-FFF2-40B4-BE49-F238E27FC236}">
                <a16:creationId xmlns:a16="http://schemas.microsoft.com/office/drawing/2014/main" id="{3E6343F9-1219-9704-379A-8C3E782972E4}"/>
              </a:ext>
            </a:extLst>
          </p:cNvPr>
          <p:cNvSpPr txBox="1"/>
          <p:nvPr/>
        </p:nvSpPr>
        <p:spPr>
          <a:xfrm>
            <a:off x="759376" y="4284616"/>
            <a:ext cx="3747407" cy="369332"/>
          </a:xfrm>
          <a:prstGeom prst="rect">
            <a:avLst/>
          </a:prstGeom>
          <a:noFill/>
        </p:spPr>
        <p:txBody>
          <a:bodyPr wrap="square" rtlCol="0">
            <a:spAutoFit/>
          </a:bodyPr>
          <a:lstStyle/>
          <a:p>
            <a:r>
              <a:rPr lang="en-US" sz="1800" b="1" dirty="0">
                <a:solidFill>
                  <a:srgbClr val="00B050"/>
                </a:solidFill>
              </a:rPr>
              <a:t>Instructor: </a:t>
            </a:r>
            <a:r>
              <a:rPr lang="en-US" sz="1800" b="1" dirty="0">
                <a:solidFill>
                  <a:srgbClr val="00B050"/>
                </a:solidFill>
                <a:effectLst/>
                <a:latin typeface="Segoe UI" panose="020B0502040204020203" pitchFamily="34" charset="0"/>
              </a:rPr>
              <a:t>Dr. Denise Philpot</a:t>
            </a:r>
            <a:endParaRPr lang="en-US" sz="1800" b="1" dirty="0">
              <a:solidFill>
                <a:srgbClr val="00B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03D8-6CBF-A1A3-BF2F-BDB434B0A03A}"/>
              </a:ext>
            </a:extLst>
          </p:cNvPr>
          <p:cNvSpPr>
            <a:spLocks noGrp="1"/>
          </p:cNvSpPr>
          <p:nvPr>
            <p:ph type="title"/>
          </p:nvPr>
        </p:nvSpPr>
        <p:spPr>
          <a:xfrm>
            <a:off x="1900160" y="503839"/>
            <a:ext cx="6835021" cy="1183086"/>
          </a:xfrm>
        </p:spPr>
        <p:txBody>
          <a:bodyPr/>
          <a:lstStyle/>
          <a:p>
            <a:r>
              <a:rPr lang="en-US" sz="3600" dirty="0"/>
              <a:t>Crime Distribution by Income Level</a:t>
            </a:r>
          </a:p>
        </p:txBody>
      </p:sp>
      <p:sp>
        <p:nvSpPr>
          <p:cNvPr id="3" name="Title 2">
            <a:extLst>
              <a:ext uri="{FF2B5EF4-FFF2-40B4-BE49-F238E27FC236}">
                <a16:creationId xmlns:a16="http://schemas.microsoft.com/office/drawing/2014/main" id="{AAEF600D-169B-61A9-A504-C97472D79BE8}"/>
              </a:ext>
            </a:extLst>
          </p:cNvPr>
          <p:cNvSpPr>
            <a:spLocks noGrp="1"/>
          </p:cNvSpPr>
          <p:nvPr>
            <p:ph type="title" idx="2"/>
          </p:nvPr>
        </p:nvSpPr>
        <p:spPr>
          <a:xfrm>
            <a:off x="408819" y="392628"/>
            <a:ext cx="1398811" cy="938100"/>
          </a:xfrm>
        </p:spPr>
        <p:txBody>
          <a:bodyPr/>
          <a:lstStyle/>
          <a:p>
            <a:r>
              <a:rPr lang="en-US" sz="2800" dirty="0"/>
              <a:t>5.5</a:t>
            </a:r>
          </a:p>
        </p:txBody>
      </p:sp>
      <p:pic>
        <p:nvPicPr>
          <p:cNvPr id="6" name="Picture 5">
            <a:extLst>
              <a:ext uri="{FF2B5EF4-FFF2-40B4-BE49-F238E27FC236}">
                <a16:creationId xmlns:a16="http://schemas.microsoft.com/office/drawing/2014/main" id="{CA4E50BA-5A41-CA41-DA9B-0E8073D5AF47}"/>
              </a:ext>
            </a:extLst>
          </p:cNvPr>
          <p:cNvPicPr>
            <a:picLocks noChangeAspect="1"/>
          </p:cNvPicPr>
          <p:nvPr/>
        </p:nvPicPr>
        <p:blipFill>
          <a:blip r:embed="rId2"/>
          <a:stretch>
            <a:fillRect/>
          </a:stretch>
        </p:blipFill>
        <p:spPr>
          <a:xfrm>
            <a:off x="2068860" y="1776113"/>
            <a:ext cx="4304149" cy="2505673"/>
          </a:xfrm>
          <a:prstGeom prst="rect">
            <a:avLst/>
          </a:prstGeom>
        </p:spPr>
      </p:pic>
    </p:spTree>
    <p:extLst>
      <p:ext uri="{BB962C8B-B14F-4D97-AF65-F5344CB8AC3E}">
        <p14:creationId xmlns:p14="http://schemas.microsoft.com/office/powerpoint/2010/main" val="3237451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a:t> Research Questions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5.6</a:t>
            </a:r>
            <a:endParaRPr sz="2800" dirty="0"/>
          </a:p>
        </p:txBody>
      </p:sp>
      <p:sp>
        <p:nvSpPr>
          <p:cNvPr id="581" name="Google Shape;581;p40"/>
          <p:cNvSpPr txBox="1">
            <a:spLocks noGrp="1"/>
          </p:cNvSpPr>
          <p:nvPr>
            <p:ph type="subTitle" idx="1"/>
          </p:nvPr>
        </p:nvSpPr>
        <p:spPr>
          <a:xfrm>
            <a:off x="577525" y="1638300"/>
            <a:ext cx="7946365" cy="3124200"/>
          </a:xfrm>
          <a:prstGeom prst="rect">
            <a:avLst/>
          </a:prstGeom>
        </p:spPr>
        <p:txBody>
          <a:bodyPr spcFirstLastPara="1" wrap="square" lIns="91425" tIns="91425" rIns="91425" bIns="91425" anchor="ctr" anchorCtr="0">
            <a:noAutofit/>
          </a:bodyPr>
          <a:lstStyle/>
          <a:p>
            <a:r>
              <a:rPr lang="en-US" b="1"/>
              <a:t>Q.3: What are the most common crimes occurring in districts, and how do they compare in frequency in the top five high-crime districts?</a:t>
            </a:r>
          </a:p>
          <a:p>
            <a:endParaRPr lang="en-US"/>
          </a:p>
          <a:p>
            <a:r>
              <a:rPr lang="en-US" b="1"/>
              <a:t>Common Crimes:</a:t>
            </a:r>
            <a:r>
              <a:rPr lang="en-US"/>
              <a:t> Battery and homicide are the most common crimes in high-crime districts. Districts 11, 7, 6, 10, and 3 have the highest crime rates, with District 11 leading in overall incidents.</a:t>
            </a:r>
          </a:p>
          <a:p>
            <a:r>
              <a:rPr lang="en-US" b="1"/>
              <a:t>Comparison:</a:t>
            </a:r>
            <a:r>
              <a:rPr lang="en-US"/>
              <a:t> While battery is widespread across all top districts, homicide is more concentrated in Districts 7 and 6. This indicates a need for targeted interventions in these areas to address specific types of violent crime.</a:t>
            </a:r>
          </a:p>
        </p:txBody>
      </p:sp>
    </p:spTree>
    <p:extLst>
      <p:ext uri="{BB962C8B-B14F-4D97-AF65-F5344CB8AC3E}">
        <p14:creationId xmlns:p14="http://schemas.microsoft.com/office/powerpoint/2010/main" val="4279995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3027-2D73-16D7-26E6-B6D9D942AAA6}"/>
              </a:ext>
            </a:extLst>
          </p:cNvPr>
          <p:cNvSpPr>
            <a:spLocks noGrp="1"/>
          </p:cNvSpPr>
          <p:nvPr>
            <p:ph type="title"/>
          </p:nvPr>
        </p:nvSpPr>
        <p:spPr>
          <a:xfrm>
            <a:off x="1752625" y="748825"/>
            <a:ext cx="6973932" cy="727807"/>
          </a:xfrm>
        </p:spPr>
        <p:txBody>
          <a:bodyPr/>
          <a:lstStyle/>
          <a:p>
            <a:r>
              <a:rPr lang="en-US" sz="3600" dirty="0"/>
              <a:t>Top Five High Crime Districts</a:t>
            </a:r>
          </a:p>
        </p:txBody>
      </p:sp>
      <p:sp>
        <p:nvSpPr>
          <p:cNvPr id="3" name="Title 2">
            <a:extLst>
              <a:ext uri="{FF2B5EF4-FFF2-40B4-BE49-F238E27FC236}">
                <a16:creationId xmlns:a16="http://schemas.microsoft.com/office/drawing/2014/main" id="{6443E7DB-8A61-CBEC-D2F4-0787BCE8DCFA}"/>
              </a:ext>
            </a:extLst>
          </p:cNvPr>
          <p:cNvSpPr>
            <a:spLocks noGrp="1"/>
          </p:cNvSpPr>
          <p:nvPr>
            <p:ph type="title" idx="2"/>
          </p:nvPr>
        </p:nvSpPr>
        <p:spPr>
          <a:xfrm>
            <a:off x="691225" y="748825"/>
            <a:ext cx="1061400" cy="938100"/>
          </a:xfrm>
        </p:spPr>
        <p:txBody>
          <a:bodyPr/>
          <a:lstStyle/>
          <a:p>
            <a:r>
              <a:rPr lang="en-US" sz="2800" dirty="0"/>
              <a:t>5.7</a:t>
            </a:r>
          </a:p>
        </p:txBody>
      </p:sp>
      <p:pic>
        <p:nvPicPr>
          <p:cNvPr id="5" name="Picture 4">
            <a:extLst>
              <a:ext uri="{FF2B5EF4-FFF2-40B4-BE49-F238E27FC236}">
                <a16:creationId xmlns:a16="http://schemas.microsoft.com/office/drawing/2014/main" id="{A8294C90-1C7A-C0A6-4A62-8FC4E917FD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5284" y="1936943"/>
            <a:ext cx="3884689" cy="2134607"/>
          </a:xfrm>
          <a:prstGeom prst="rect">
            <a:avLst/>
          </a:prstGeom>
        </p:spPr>
      </p:pic>
    </p:spTree>
    <p:extLst>
      <p:ext uri="{BB962C8B-B14F-4D97-AF65-F5344CB8AC3E}">
        <p14:creationId xmlns:p14="http://schemas.microsoft.com/office/powerpoint/2010/main" val="132656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a:t> Research Questions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5.8</a:t>
            </a:r>
            <a:endParaRPr sz="2800" dirty="0"/>
          </a:p>
        </p:txBody>
      </p:sp>
      <p:sp>
        <p:nvSpPr>
          <p:cNvPr id="581" name="Google Shape;581;p40"/>
          <p:cNvSpPr txBox="1">
            <a:spLocks noGrp="1"/>
          </p:cNvSpPr>
          <p:nvPr>
            <p:ph type="subTitle" idx="1"/>
          </p:nvPr>
        </p:nvSpPr>
        <p:spPr>
          <a:xfrm>
            <a:off x="577525" y="1762914"/>
            <a:ext cx="8248443" cy="2999586"/>
          </a:xfrm>
          <a:prstGeom prst="rect">
            <a:avLst/>
          </a:prstGeom>
        </p:spPr>
        <p:txBody>
          <a:bodyPr spcFirstLastPara="1" wrap="square" lIns="91425" tIns="91425" rIns="91425" bIns="91425" anchor="ctr" anchorCtr="0">
            <a:noAutofit/>
          </a:bodyPr>
          <a:lstStyle/>
          <a:p>
            <a:r>
              <a:rPr lang="en-US" sz="1400" b="1" dirty="0"/>
              <a:t>Q.4:</a:t>
            </a:r>
            <a:r>
              <a:rPr lang="en-US" sz="1400" dirty="0"/>
              <a:t> </a:t>
            </a:r>
            <a:r>
              <a:rPr lang="en-US" sz="1400" b="1" dirty="0"/>
              <a:t>What is the likelihood of fatality in incidents involving a gun? </a:t>
            </a:r>
          </a:p>
          <a:p>
            <a:endParaRPr lang="en-US" sz="1400" b="1" dirty="0"/>
          </a:p>
          <a:p>
            <a:r>
              <a:rPr lang="en-US" sz="1400" b="1" dirty="0"/>
              <a:t>Data Preparation:</a:t>
            </a:r>
            <a:endParaRPr lang="en-US" sz="1400" dirty="0"/>
          </a:p>
          <a:p>
            <a:pPr marL="285750" indent="-285750">
              <a:buFont typeface="Arial"/>
              <a:buChar char="•"/>
            </a:pPr>
            <a:r>
              <a:rPr lang="en-US" sz="1400" dirty="0"/>
              <a:t>Defined </a:t>
            </a:r>
            <a:r>
              <a:rPr lang="en-US" sz="1400" b="1" dirty="0"/>
              <a:t>FATALITY_STATUS</a:t>
            </a:r>
            <a:r>
              <a:rPr lang="en-US" sz="1400" dirty="0"/>
              <a:t> (1 for fatal incidents like homicide; 0 for non-fatal incidents such as battery, robbery).</a:t>
            </a:r>
          </a:p>
          <a:p>
            <a:pPr marL="285750" indent="-285750">
              <a:buFont typeface="Arial"/>
              <a:buChar char="•"/>
            </a:pPr>
            <a:r>
              <a:rPr lang="en-US" sz="1400" dirty="0"/>
              <a:t>Created </a:t>
            </a:r>
            <a:r>
              <a:rPr lang="en-US" sz="1400" b="1" dirty="0"/>
              <a:t>GUN_PRESENT</a:t>
            </a:r>
            <a:r>
              <a:rPr lang="en-US" sz="1400" dirty="0"/>
              <a:t> (1 if a gun was involved; 0 otherwise) to isolate cases of gun-related violence.</a:t>
            </a:r>
          </a:p>
          <a:p>
            <a:r>
              <a:rPr lang="en-US" sz="1400" b="1" dirty="0"/>
              <a:t>Key Findings:</a:t>
            </a:r>
            <a:endParaRPr lang="en-US" sz="1400" dirty="0"/>
          </a:p>
          <a:p>
            <a:pPr marL="285750" indent="-285750">
              <a:buFont typeface="Arial"/>
              <a:buChar char="•"/>
            </a:pPr>
            <a:r>
              <a:rPr lang="en-US" sz="1400" dirty="0"/>
              <a:t>Descriptive analysis shows that gun-related incidents have both fatal and non-fatal outcomes, with a notable share of fatalities.</a:t>
            </a:r>
          </a:p>
          <a:p>
            <a:pPr marL="285750" indent="-285750">
              <a:buFont typeface="Arial"/>
              <a:buChar char="•"/>
            </a:pPr>
            <a:r>
              <a:rPr lang="en-US" sz="1400" dirty="0"/>
              <a:t>Chi-Square Test revealed no significant association between gun presence and fatality (Chi-Square = 0.0, p = 1.0).</a:t>
            </a:r>
          </a:p>
          <a:p>
            <a:r>
              <a:rPr lang="en-US" sz="1400" dirty="0"/>
              <a:t>.</a:t>
            </a:r>
          </a:p>
        </p:txBody>
      </p:sp>
    </p:spTree>
    <p:extLst>
      <p:ext uri="{BB962C8B-B14F-4D97-AF65-F5344CB8AC3E}">
        <p14:creationId xmlns:p14="http://schemas.microsoft.com/office/powerpoint/2010/main" val="386037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sz="3600"/>
              <a:t> Logistic Regression Model</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5.9</a:t>
            </a:r>
            <a:endParaRPr sz="2800" dirty="0"/>
          </a:p>
        </p:txBody>
      </p:sp>
      <p:sp>
        <p:nvSpPr>
          <p:cNvPr id="581" name="Google Shape;581;p40"/>
          <p:cNvSpPr txBox="1">
            <a:spLocks noGrp="1"/>
          </p:cNvSpPr>
          <p:nvPr>
            <p:ph type="subTitle" idx="1"/>
          </p:nvPr>
        </p:nvSpPr>
        <p:spPr>
          <a:xfrm>
            <a:off x="359453" y="1743577"/>
            <a:ext cx="4983588" cy="2733173"/>
          </a:xfrm>
          <a:prstGeom prst="rect">
            <a:avLst/>
          </a:prstGeom>
        </p:spPr>
        <p:txBody>
          <a:bodyPr spcFirstLastPara="1" wrap="square" lIns="91425" tIns="91425" rIns="91425" bIns="91425" anchor="ctr" anchorCtr="0">
            <a:noAutofit/>
          </a:bodyPr>
          <a:lstStyle/>
          <a:p>
            <a:endParaRPr lang="en-US" sz="1100" b="1" dirty="0"/>
          </a:p>
          <a:p>
            <a:endParaRPr lang="en-US" sz="1100" b="1" dirty="0"/>
          </a:p>
          <a:p>
            <a:endParaRPr lang="en-US" sz="1100" b="1" dirty="0"/>
          </a:p>
          <a:p>
            <a:endParaRPr lang="en-US" sz="1100" b="1" dirty="0"/>
          </a:p>
          <a:p>
            <a:r>
              <a:rPr lang="en-US" sz="1100" b="1" dirty="0"/>
              <a:t>Logistic Regression Model:</a:t>
            </a:r>
          </a:p>
          <a:p>
            <a:pPr marL="285750" indent="-285750">
              <a:buFont typeface="Arial,Sans-Serif"/>
              <a:buChar char="•"/>
            </a:pPr>
            <a:r>
              <a:rPr lang="en-US" sz="1100" dirty="0"/>
              <a:t>Built to predict </a:t>
            </a:r>
            <a:r>
              <a:rPr lang="en-US" sz="1100" b="1" dirty="0"/>
              <a:t>FATALITY_STATUS</a:t>
            </a:r>
            <a:r>
              <a:rPr lang="en-US" sz="1100" dirty="0"/>
              <a:t> based on </a:t>
            </a:r>
            <a:r>
              <a:rPr lang="en-US" sz="1100" b="1" dirty="0"/>
              <a:t>GUN_PRESENT</a:t>
            </a:r>
            <a:r>
              <a:rPr lang="en-US" sz="1100" dirty="0"/>
              <a:t>.</a:t>
            </a:r>
          </a:p>
          <a:p>
            <a:pPr marL="285750" indent="-285750">
              <a:buFont typeface="Arial,Sans-Serif"/>
              <a:buChar char="•"/>
            </a:pPr>
            <a:r>
              <a:rPr lang="en-US" sz="1100" dirty="0"/>
              <a:t>Coefficient for GUN_PRESENT: -0.8035, significant with p = 0.000.</a:t>
            </a:r>
          </a:p>
          <a:p>
            <a:pPr marL="0" indent="0"/>
            <a:r>
              <a:rPr lang="en-US" sz="1100" dirty="0"/>
              <a:t>A negative coefficient suggests that in this dataset, gun presence is not strongly associated with increased fatality likelihood, indicating that other variables may influence fatality more significantly.</a:t>
            </a:r>
          </a:p>
          <a:p>
            <a:endParaRPr lang="en-US" sz="1100" b="1" dirty="0"/>
          </a:p>
          <a:p>
            <a:r>
              <a:rPr lang="en-US" sz="1100" b="1" dirty="0"/>
              <a:t>Equation Used:</a:t>
            </a:r>
            <a:endParaRPr lang="en-US" sz="1100" dirty="0"/>
          </a:p>
          <a:p>
            <a:pPr algn="ctr"/>
            <a:r>
              <a:rPr lang="en-US" sz="1100" dirty="0"/>
              <a:t>P (Y=1∣ X) = 1 / 1+e−(β0 +β1 X1 +β2 X2 +⋯+βn </a:t>
            </a:r>
            <a:r>
              <a:rPr lang="en-US" sz="1100" dirty="0" err="1"/>
              <a:t>Xn</a:t>
            </a:r>
            <a:r>
              <a:rPr lang="en-US" sz="1100" dirty="0"/>
              <a:t> )</a:t>
            </a:r>
            <a:endParaRPr lang="en-US" dirty="0"/>
          </a:p>
          <a:p>
            <a:pPr algn="ctr"/>
            <a:endParaRPr lang="en-US" sz="1100" dirty="0"/>
          </a:p>
          <a:p>
            <a:r>
              <a:rPr lang="en-US" sz="1100" dirty="0"/>
              <a:t>Where:</a:t>
            </a:r>
          </a:p>
          <a:p>
            <a:pPr marL="285750" indent="-285750">
              <a:buFont typeface="Arial"/>
              <a:buChar char="•"/>
            </a:pPr>
            <a:r>
              <a:rPr lang="en-US" sz="1100" b="1" dirty="0"/>
              <a:t>P (Y=1∣ X)</a:t>
            </a:r>
            <a:r>
              <a:rPr lang="en-US" sz="1100" dirty="0"/>
              <a:t>  is the probability that the out-come Y is 1 (the event of interest) given predictors X.</a:t>
            </a:r>
          </a:p>
          <a:p>
            <a:pPr marL="285750" indent="-285750">
              <a:buFont typeface="Arial"/>
              <a:buChar char="•"/>
            </a:pPr>
            <a:r>
              <a:rPr lang="en-US" sz="1100" b="1" dirty="0"/>
              <a:t>β0 </a:t>
            </a:r>
            <a:r>
              <a:rPr lang="en-US" sz="1100" dirty="0"/>
              <a:t> is the intercept term from the logistic regression model.</a:t>
            </a:r>
          </a:p>
          <a:p>
            <a:endParaRPr lang="en-US" sz="1100" b="1" dirty="0"/>
          </a:p>
          <a:p>
            <a:endParaRPr lang="en-US" sz="1100" b="1" dirty="0"/>
          </a:p>
          <a:p>
            <a:endParaRPr lang="en-US" sz="1100" b="1" dirty="0"/>
          </a:p>
          <a:p>
            <a:r>
              <a:rPr lang="en-US" sz="1100" dirty="0"/>
              <a:t>.</a:t>
            </a:r>
          </a:p>
        </p:txBody>
      </p:sp>
      <p:pic>
        <p:nvPicPr>
          <p:cNvPr id="2" name="Picture 1" descr="A pie chart with a red circle and green circle&#10;&#10;Description automatically generated">
            <a:extLst>
              <a:ext uri="{FF2B5EF4-FFF2-40B4-BE49-F238E27FC236}">
                <a16:creationId xmlns:a16="http://schemas.microsoft.com/office/drawing/2014/main" id="{8A3BC188-785E-D24C-9811-8045501648D2}"/>
              </a:ext>
            </a:extLst>
          </p:cNvPr>
          <p:cNvPicPr>
            <a:picLocks noChangeAspect="1"/>
          </p:cNvPicPr>
          <p:nvPr/>
        </p:nvPicPr>
        <p:blipFill>
          <a:blip r:embed="rId3"/>
          <a:stretch>
            <a:fillRect/>
          </a:stretch>
        </p:blipFill>
        <p:spPr>
          <a:xfrm>
            <a:off x="5474869" y="1947612"/>
            <a:ext cx="3247524" cy="2316080"/>
          </a:xfrm>
          <a:prstGeom prst="rect">
            <a:avLst/>
          </a:prstGeom>
        </p:spPr>
      </p:pic>
    </p:spTree>
    <p:extLst>
      <p:ext uri="{BB962C8B-B14F-4D97-AF65-F5344CB8AC3E}">
        <p14:creationId xmlns:p14="http://schemas.microsoft.com/office/powerpoint/2010/main" val="2824424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sz="4400" dirty="0"/>
              <a:t>Research Methodology</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06</a:t>
            </a:r>
            <a:endParaRPr sz="5400" dirty="0"/>
          </a:p>
        </p:txBody>
      </p:sp>
      <p:sp>
        <p:nvSpPr>
          <p:cNvPr id="581" name="Google Shape;581;p40"/>
          <p:cNvSpPr txBox="1">
            <a:spLocks noGrp="1"/>
          </p:cNvSpPr>
          <p:nvPr>
            <p:ph type="subTitle" idx="1"/>
          </p:nvPr>
        </p:nvSpPr>
        <p:spPr>
          <a:xfrm>
            <a:off x="577525" y="1767336"/>
            <a:ext cx="4213200" cy="2254480"/>
          </a:xfrm>
          <a:prstGeom prst="rect">
            <a:avLst/>
          </a:prstGeom>
        </p:spPr>
        <p:txBody>
          <a:bodyPr spcFirstLastPara="1" wrap="square" lIns="91425" tIns="91425" rIns="91425" bIns="91425" anchor="ctr" anchorCtr="0">
            <a:noAutofit/>
          </a:bodyPr>
          <a:lstStyle/>
          <a:p>
            <a:pPr marL="0" lvl="0" indent="0" algn="just"/>
            <a:r>
              <a:rPr lang="en-US" dirty="0"/>
              <a:t>Utilizes quantitative research design. Data was collected from the CPD and U.S. Census Bureau, then cleaned, validated, and analyzed to identify crime patterns and socioeconomic factors.</a:t>
            </a:r>
            <a:endParaRPr dirty="0"/>
          </a:p>
        </p:txBody>
      </p:sp>
      <p:pic>
        <p:nvPicPr>
          <p:cNvPr id="5" name="Picture 4">
            <a:extLst>
              <a:ext uri="{FF2B5EF4-FFF2-40B4-BE49-F238E27FC236}">
                <a16:creationId xmlns:a16="http://schemas.microsoft.com/office/drawing/2014/main" id="{11114913-3229-8996-07C2-D4A7C93BD257}"/>
              </a:ext>
            </a:extLst>
          </p:cNvPr>
          <p:cNvPicPr>
            <a:picLocks noChangeAspect="1"/>
          </p:cNvPicPr>
          <p:nvPr/>
        </p:nvPicPr>
        <p:blipFill>
          <a:blip r:embed="rId3"/>
          <a:stretch>
            <a:fillRect/>
          </a:stretch>
        </p:blipFill>
        <p:spPr>
          <a:xfrm>
            <a:off x="4963886" y="1767336"/>
            <a:ext cx="3804557" cy="2992443"/>
          </a:xfrm>
          <a:prstGeom prst="rect">
            <a:avLst/>
          </a:prstGeom>
          <a:ln>
            <a:solidFill>
              <a:schemeClr val="tx2">
                <a:lumMod val="60000"/>
                <a:lumOff val="40000"/>
              </a:schemeClr>
            </a:solidFill>
          </a:ln>
        </p:spPr>
      </p:pic>
    </p:spTree>
    <p:extLst>
      <p:ext uri="{BB962C8B-B14F-4D97-AF65-F5344CB8AC3E}">
        <p14:creationId xmlns:p14="http://schemas.microsoft.com/office/powerpoint/2010/main" val="196712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287576" y="744836"/>
            <a:ext cx="6732492" cy="559932"/>
          </a:xfrm>
          <a:prstGeom prst="rect">
            <a:avLst/>
          </a:prstGeom>
        </p:spPr>
        <p:txBody>
          <a:bodyPr spcFirstLastPara="1" wrap="square" lIns="91425" tIns="91425" rIns="91425" bIns="91425" anchor="b" anchorCtr="0">
            <a:noAutofit/>
          </a:bodyPr>
          <a:lstStyle/>
          <a:p>
            <a:r>
              <a:rPr lang="en-US" sz="1800" dirty="0"/>
              <a:t>Temporal Patterns of Crime</a:t>
            </a:r>
          </a:p>
        </p:txBody>
      </p:sp>
      <p:sp>
        <p:nvSpPr>
          <p:cNvPr id="580" name="Google Shape;580;p40"/>
          <p:cNvSpPr txBox="1">
            <a:spLocks noGrp="1"/>
          </p:cNvSpPr>
          <p:nvPr>
            <p:ph type="title" idx="2"/>
          </p:nvPr>
        </p:nvSpPr>
        <p:spPr>
          <a:xfrm>
            <a:off x="364524" y="630595"/>
            <a:ext cx="759408" cy="6741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07</a:t>
            </a:r>
            <a:endParaRPr sz="2800" dirty="0"/>
          </a:p>
        </p:txBody>
      </p:sp>
      <p:sp>
        <p:nvSpPr>
          <p:cNvPr id="581" name="Google Shape;581;p40"/>
          <p:cNvSpPr txBox="1">
            <a:spLocks noGrp="1"/>
          </p:cNvSpPr>
          <p:nvPr>
            <p:ph type="subTitle" idx="1"/>
          </p:nvPr>
        </p:nvSpPr>
        <p:spPr>
          <a:xfrm>
            <a:off x="843029" y="1692876"/>
            <a:ext cx="3977773" cy="1340708"/>
          </a:xfrm>
          <a:prstGeom prst="rect">
            <a:avLst/>
          </a:prstGeom>
        </p:spPr>
        <p:txBody>
          <a:bodyPr spcFirstLastPara="1" wrap="square" lIns="91425" tIns="91425" rIns="91425" bIns="91425" anchor="ctr" anchorCtr="0">
            <a:noAutofit/>
          </a:bodyPr>
          <a:lstStyle/>
          <a:p>
            <a:pPr marL="0" lvl="0" indent="0" algn="just"/>
            <a:r>
              <a:rPr lang="en-US" sz="1200" dirty="0"/>
              <a:t>Crime rates increase on weekends, with the highest incidents on Saturdays and Sundays. Late-night and early morning hours see the most activity, particularly on weekends.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092" y="744836"/>
            <a:ext cx="3719384" cy="3653828"/>
          </a:xfrm>
          <a:prstGeom prst="rect">
            <a:avLst/>
          </a:prstGeom>
        </p:spPr>
      </p:pic>
    </p:spTree>
    <p:extLst>
      <p:ext uri="{BB962C8B-B14F-4D97-AF65-F5344CB8AC3E}">
        <p14:creationId xmlns:p14="http://schemas.microsoft.com/office/powerpoint/2010/main" val="3249939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19E6-689F-9766-618A-087F364A9153}"/>
              </a:ext>
            </a:extLst>
          </p:cNvPr>
          <p:cNvSpPr>
            <a:spLocks noGrp="1"/>
          </p:cNvSpPr>
          <p:nvPr>
            <p:ph type="title"/>
          </p:nvPr>
        </p:nvSpPr>
        <p:spPr>
          <a:xfrm>
            <a:off x="1390135" y="1353064"/>
            <a:ext cx="3931290" cy="1637271"/>
          </a:xfrm>
        </p:spPr>
        <p:txBody>
          <a:bodyPr/>
          <a:lstStyle/>
          <a:p>
            <a:r>
              <a:rPr lang="en-US" sz="3200" dirty="0"/>
              <a:t>Socioeconomic Impact on Crime</a:t>
            </a:r>
            <a:br>
              <a:rPr lang="en-US" sz="4800" dirty="0"/>
            </a:br>
            <a:endParaRPr lang="en-US" dirty="0"/>
          </a:p>
        </p:txBody>
      </p:sp>
      <p:sp>
        <p:nvSpPr>
          <p:cNvPr id="3" name="Title 2">
            <a:extLst>
              <a:ext uri="{FF2B5EF4-FFF2-40B4-BE49-F238E27FC236}">
                <a16:creationId xmlns:a16="http://schemas.microsoft.com/office/drawing/2014/main" id="{DCB66A37-B0FB-21F5-9F64-96DBDE8A4FCC}"/>
              </a:ext>
            </a:extLst>
          </p:cNvPr>
          <p:cNvSpPr>
            <a:spLocks noGrp="1"/>
          </p:cNvSpPr>
          <p:nvPr>
            <p:ph type="title" idx="2"/>
          </p:nvPr>
        </p:nvSpPr>
        <p:spPr>
          <a:xfrm>
            <a:off x="438665" y="685800"/>
            <a:ext cx="858794" cy="729049"/>
          </a:xfrm>
        </p:spPr>
        <p:txBody>
          <a:bodyPr/>
          <a:lstStyle/>
          <a:p>
            <a:r>
              <a:rPr lang="en-US" sz="2800" dirty="0"/>
              <a:t>08</a:t>
            </a:r>
          </a:p>
        </p:txBody>
      </p:sp>
      <p:sp>
        <p:nvSpPr>
          <p:cNvPr id="4" name="Subtitle 3">
            <a:extLst>
              <a:ext uri="{FF2B5EF4-FFF2-40B4-BE49-F238E27FC236}">
                <a16:creationId xmlns:a16="http://schemas.microsoft.com/office/drawing/2014/main" id="{83322751-0860-E57B-3E7A-61AA9B224B29}"/>
              </a:ext>
            </a:extLst>
          </p:cNvPr>
          <p:cNvSpPr>
            <a:spLocks noGrp="1"/>
          </p:cNvSpPr>
          <p:nvPr>
            <p:ph type="subTitle" idx="1"/>
          </p:nvPr>
        </p:nvSpPr>
        <p:spPr>
          <a:xfrm>
            <a:off x="426950" y="2557848"/>
            <a:ext cx="4373650" cy="1229498"/>
          </a:xfrm>
        </p:spPr>
        <p:txBody>
          <a:bodyPr/>
          <a:lstStyle/>
          <a:p>
            <a:pPr marL="0" indent="0" algn="just"/>
            <a:r>
              <a:rPr lang="en-US" sz="1400"/>
              <a:t>Socioeconomic factors like income and poverty correlate strongly with crime rates. Low-income areas experience higher rates of violent crime.</a:t>
            </a:r>
            <a:endParaRPr lang="en-US" sz="1400" dirty="0"/>
          </a:p>
        </p:txBody>
      </p:sp>
      <p:pic>
        <p:nvPicPr>
          <p:cNvPr id="5" name="Picture 4" descr="A diagram of crime distribution by poverty levels&#10;&#10;Description automatically generated">
            <a:extLst>
              <a:ext uri="{FF2B5EF4-FFF2-40B4-BE49-F238E27FC236}">
                <a16:creationId xmlns:a16="http://schemas.microsoft.com/office/drawing/2014/main" id="{AB3EEB10-2CE0-F433-B10B-A603F6A9A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735" y="846438"/>
            <a:ext cx="3793524" cy="4014770"/>
          </a:xfrm>
          <a:prstGeom prst="rect">
            <a:avLst/>
          </a:prstGeom>
        </p:spPr>
      </p:pic>
    </p:spTree>
    <p:extLst>
      <p:ext uri="{BB962C8B-B14F-4D97-AF65-F5344CB8AC3E}">
        <p14:creationId xmlns:p14="http://schemas.microsoft.com/office/powerpoint/2010/main" val="1459190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999748" y="755577"/>
            <a:ext cx="6290738" cy="982428"/>
          </a:xfrm>
          <a:prstGeom prst="rect">
            <a:avLst/>
          </a:prstGeom>
        </p:spPr>
        <p:txBody>
          <a:bodyPr spcFirstLastPara="1" wrap="square" lIns="91425" tIns="91425" rIns="91425" bIns="91425" anchor="b" anchorCtr="0">
            <a:noAutofit/>
          </a:bodyPr>
          <a:lstStyle/>
          <a:p>
            <a:r>
              <a:rPr lang="en-US" sz="2000" dirty="0"/>
              <a:t>Community Impact Disparities</a:t>
            </a:r>
          </a:p>
        </p:txBody>
      </p:sp>
      <p:sp>
        <p:nvSpPr>
          <p:cNvPr id="580" name="Google Shape;580;p40"/>
          <p:cNvSpPr txBox="1">
            <a:spLocks noGrp="1"/>
          </p:cNvSpPr>
          <p:nvPr>
            <p:ph type="title" idx="2"/>
          </p:nvPr>
        </p:nvSpPr>
        <p:spPr>
          <a:xfrm>
            <a:off x="321854" y="763471"/>
            <a:ext cx="677894" cy="4869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09</a:t>
            </a:r>
            <a:endParaRPr lang="en-US" sz="2800" dirty="0"/>
          </a:p>
        </p:txBody>
      </p:sp>
      <p:sp>
        <p:nvSpPr>
          <p:cNvPr id="581" name="Google Shape;581;p40"/>
          <p:cNvSpPr txBox="1">
            <a:spLocks noGrp="1"/>
          </p:cNvSpPr>
          <p:nvPr>
            <p:ph type="subTitle" idx="1"/>
          </p:nvPr>
        </p:nvSpPr>
        <p:spPr>
          <a:xfrm>
            <a:off x="662555" y="2007972"/>
            <a:ext cx="4060490" cy="1062681"/>
          </a:xfrm>
          <a:prstGeom prst="rect">
            <a:avLst/>
          </a:prstGeom>
        </p:spPr>
        <p:txBody>
          <a:bodyPr spcFirstLastPara="1" wrap="square" lIns="91425" tIns="91425" rIns="91425" bIns="91425" anchor="ctr" anchorCtr="0">
            <a:noAutofit/>
          </a:bodyPr>
          <a:lstStyle/>
          <a:p>
            <a:pPr marL="0" lvl="0" indent="0" algn="just"/>
            <a:r>
              <a:rPr lang="en-US" sz="1200" dirty="0"/>
              <a:t>Crime disproportionately affects certain communities, particularly those with high poverty and unemployment. Areas like Roseland and Englewood are hotspots.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883" y="755577"/>
            <a:ext cx="3663778" cy="3521741"/>
          </a:xfrm>
          <a:prstGeom prst="rect">
            <a:avLst/>
          </a:prstGeom>
        </p:spPr>
      </p:pic>
    </p:spTree>
    <p:extLst>
      <p:ext uri="{BB962C8B-B14F-4D97-AF65-F5344CB8AC3E}">
        <p14:creationId xmlns:p14="http://schemas.microsoft.com/office/powerpoint/2010/main" val="217870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D1FE-588F-8C19-076D-3E7589634940}"/>
              </a:ext>
            </a:extLst>
          </p:cNvPr>
          <p:cNvSpPr>
            <a:spLocks noGrp="1"/>
          </p:cNvSpPr>
          <p:nvPr>
            <p:ph type="title"/>
          </p:nvPr>
        </p:nvSpPr>
        <p:spPr>
          <a:xfrm>
            <a:off x="1044147" y="1124465"/>
            <a:ext cx="4213200" cy="1810266"/>
          </a:xfrm>
        </p:spPr>
        <p:txBody>
          <a:bodyPr/>
          <a:lstStyle/>
          <a:p>
            <a:r>
              <a:rPr lang="en-US" sz="3200" dirty="0"/>
              <a:t>Violence Reduction Strategies</a:t>
            </a:r>
            <a:br>
              <a:rPr lang="en-US" sz="4800" dirty="0"/>
            </a:br>
            <a:endParaRPr lang="en-US" dirty="0"/>
          </a:p>
        </p:txBody>
      </p:sp>
      <p:sp>
        <p:nvSpPr>
          <p:cNvPr id="3" name="Title 2">
            <a:extLst>
              <a:ext uri="{FF2B5EF4-FFF2-40B4-BE49-F238E27FC236}">
                <a16:creationId xmlns:a16="http://schemas.microsoft.com/office/drawing/2014/main" id="{6D410DF6-70DD-40C6-9EDB-5B9A8E2F7B9A}"/>
              </a:ext>
            </a:extLst>
          </p:cNvPr>
          <p:cNvSpPr>
            <a:spLocks noGrp="1"/>
          </p:cNvSpPr>
          <p:nvPr>
            <p:ph type="title" idx="2"/>
          </p:nvPr>
        </p:nvSpPr>
        <p:spPr>
          <a:xfrm>
            <a:off x="352169" y="364524"/>
            <a:ext cx="691978" cy="661087"/>
          </a:xfrm>
        </p:spPr>
        <p:txBody>
          <a:bodyPr/>
          <a:lstStyle/>
          <a:p>
            <a:r>
              <a:rPr lang="en-US" sz="2800" dirty="0"/>
              <a:t>10</a:t>
            </a:r>
          </a:p>
        </p:txBody>
      </p:sp>
      <p:sp>
        <p:nvSpPr>
          <p:cNvPr id="4" name="Subtitle 3">
            <a:extLst>
              <a:ext uri="{FF2B5EF4-FFF2-40B4-BE49-F238E27FC236}">
                <a16:creationId xmlns:a16="http://schemas.microsoft.com/office/drawing/2014/main" id="{190A5D7D-97C3-D35F-4DFB-8817ABB738AF}"/>
              </a:ext>
            </a:extLst>
          </p:cNvPr>
          <p:cNvSpPr>
            <a:spLocks noGrp="1"/>
          </p:cNvSpPr>
          <p:nvPr>
            <p:ph type="subTitle" idx="1"/>
          </p:nvPr>
        </p:nvSpPr>
        <p:spPr>
          <a:xfrm>
            <a:off x="534445" y="2571751"/>
            <a:ext cx="4213200" cy="894320"/>
          </a:xfrm>
        </p:spPr>
        <p:txBody>
          <a:bodyPr/>
          <a:lstStyle/>
          <a:p>
            <a:r>
              <a:rPr lang="en-US" sz="1200" dirty="0"/>
              <a:t>Key strategies include community policing hot spot</a:t>
            </a:r>
          </a:p>
          <a:p>
            <a:r>
              <a:rPr lang="en-US" sz="1200" dirty="0"/>
              <a:t>policing, and focused deterrence. These interventions</a:t>
            </a:r>
          </a:p>
          <a:p>
            <a:r>
              <a:rPr lang="en-US" sz="1200" dirty="0"/>
              <a:t>target high-crime areas and times.</a:t>
            </a:r>
          </a:p>
          <a:p>
            <a:endParaRPr lang="en-US" dirty="0"/>
          </a:p>
        </p:txBody>
      </p:sp>
      <p:pic>
        <p:nvPicPr>
          <p:cNvPr id="5" name="Picture 4">
            <a:extLst>
              <a:ext uri="{FF2B5EF4-FFF2-40B4-BE49-F238E27FC236}">
                <a16:creationId xmlns:a16="http://schemas.microsoft.com/office/drawing/2014/main" id="{F57F0B68-A634-7E25-0D45-B7E406EA9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703" y="846438"/>
            <a:ext cx="3849129" cy="3466070"/>
          </a:xfrm>
          <a:prstGeom prst="rect">
            <a:avLst/>
          </a:prstGeom>
        </p:spPr>
      </p:pic>
    </p:spTree>
    <p:extLst>
      <p:ext uri="{BB962C8B-B14F-4D97-AF65-F5344CB8AC3E}">
        <p14:creationId xmlns:p14="http://schemas.microsoft.com/office/powerpoint/2010/main" val="257971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2096198" y="711923"/>
            <a:ext cx="3495306" cy="5599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Introduction</a:t>
            </a:r>
            <a:endParaRPr sz="3200"/>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sp>
        <p:nvSpPr>
          <p:cNvPr id="581" name="Google Shape;581;p40"/>
          <p:cNvSpPr txBox="1">
            <a:spLocks noGrp="1"/>
          </p:cNvSpPr>
          <p:nvPr>
            <p:ph type="subTitle" idx="1"/>
          </p:nvPr>
        </p:nvSpPr>
        <p:spPr>
          <a:xfrm>
            <a:off x="577525" y="1767336"/>
            <a:ext cx="4213200" cy="2254480"/>
          </a:xfrm>
          <a:prstGeom prst="rect">
            <a:avLst/>
          </a:prstGeom>
        </p:spPr>
        <p:txBody>
          <a:bodyPr spcFirstLastPara="1" wrap="square" lIns="91425" tIns="91425" rIns="91425" bIns="91425" anchor="ctr" anchorCtr="0">
            <a:noAutofit/>
          </a:bodyPr>
          <a:lstStyle/>
          <a:p>
            <a:pPr marL="0" lvl="0" indent="0" algn="just"/>
            <a:r>
              <a:rPr lang="en-US"/>
              <a:t>Gun violence in the U.S. is 13 times higher than in other high-income countries. From 2015 to 2022, around 19,000 people were victimized by gunshots. This epidemic affects all demographics and socio-economic groups.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504" y="1521004"/>
            <a:ext cx="2747144" cy="274714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24723" y="1180973"/>
            <a:ext cx="6732492" cy="559932"/>
          </a:xfrm>
          <a:prstGeom prst="rect">
            <a:avLst/>
          </a:prstGeom>
        </p:spPr>
        <p:txBody>
          <a:bodyPr spcFirstLastPara="1" wrap="square" lIns="91425" tIns="91425" rIns="91425" bIns="91425" anchor="b" anchorCtr="0">
            <a:noAutofit/>
          </a:bodyPr>
          <a:lstStyle/>
          <a:p>
            <a:r>
              <a:rPr lang="en-US" sz="3600" dirty="0"/>
              <a:t>Effectiveness of Community Policing</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11</a:t>
            </a:r>
            <a:endParaRPr sz="2800" dirty="0"/>
          </a:p>
        </p:txBody>
      </p:sp>
      <p:sp>
        <p:nvSpPr>
          <p:cNvPr id="581" name="Google Shape;581;p40"/>
          <p:cNvSpPr txBox="1">
            <a:spLocks noGrp="1"/>
          </p:cNvSpPr>
          <p:nvPr>
            <p:ph type="subTitle" idx="1"/>
          </p:nvPr>
        </p:nvSpPr>
        <p:spPr>
          <a:xfrm>
            <a:off x="414096" y="1838084"/>
            <a:ext cx="4990589" cy="554529"/>
          </a:xfrm>
          <a:prstGeom prst="rect">
            <a:avLst/>
          </a:prstGeom>
        </p:spPr>
        <p:txBody>
          <a:bodyPr spcFirstLastPara="1" wrap="square" lIns="91425" tIns="91425" rIns="91425" bIns="91425" anchor="ctr" anchorCtr="0">
            <a:noAutofit/>
          </a:bodyPr>
          <a:lstStyle/>
          <a:p>
            <a:pPr marL="0" lvl="0" indent="0" algn="just"/>
            <a:r>
              <a:rPr lang="en-US" sz="1200"/>
              <a:t>Community policing builds trust and cooperation between police and residents, leading to reduced crime rates and improved community relations.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832" y="1459377"/>
            <a:ext cx="3124200" cy="3124200"/>
          </a:xfrm>
          <a:prstGeom prst="rect">
            <a:avLst/>
          </a:prstGeom>
        </p:spPr>
      </p:pic>
      <p:sp>
        <p:nvSpPr>
          <p:cNvPr id="6" name="Google Shape;580;p40">
            <a:extLst>
              <a:ext uri="{FF2B5EF4-FFF2-40B4-BE49-F238E27FC236}">
                <a16:creationId xmlns:a16="http://schemas.microsoft.com/office/drawing/2014/main" id="{4E8CF874-8182-713B-963A-245923B675FA}"/>
              </a:ext>
            </a:extLst>
          </p:cNvPr>
          <p:cNvSpPr txBox="1">
            <a:spLocks/>
          </p:cNvSpPr>
          <p:nvPr/>
        </p:nvSpPr>
        <p:spPr>
          <a:xfrm>
            <a:off x="5647833" y="4540384"/>
            <a:ext cx="46236" cy="43251"/>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4800"/>
              <a:buFont typeface="Playfair Display"/>
              <a:buNone/>
              <a:defRPr sz="6000" b="1" i="0" u="none" strike="noStrike" cap="none">
                <a:solidFill>
                  <a:schemeClr val="dk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9pPr>
          </a:lstStyle>
          <a:p>
            <a:endParaRPr lang="en" sz="4000" dirty="0"/>
          </a:p>
        </p:txBody>
      </p:sp>
      <p:sp>
        <p:nvSpPr>
          <p:cNvPr id="8" name="Google Shape;581;p40">
            <a:extLst>
              <a:ext uri="{FF2B5EF4-FFF2-40B4-BE49-F238E27FC236}">
                <a16:creationId xmlns:a16="http://schemas.microsoft.com/office/drawing/2014/main" id="{5CFE162A-A2BA-53E5-7B93-5C7480F65FC6}"/>
              </a:ext>
            </a:extLst>
          </p:cNvPr>
          <p:cNvSpPr txBox="1">
            <a:spLocks/>
          </p:cNvSpPr>
          <p:nvPr/>
        </p:nvSpPr>
        <p:spPr>
          <a:xfrm>
            <a:off x="419602" y="2470321"/>
            <a:ext cx="4997617" cy="239127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lnSpc>
                <a:spcPct val="150000"/>
              </a:lnSpc>
              <a:buFont typeface="Arial" panose="020B0604020202020204" pitchFamily="34" charset="0"/>
              <a:buChar char="•"/>
            </a:pPr>
            <a:r>
              <a:rPr lang="en-US" sz="1000" b="1" dirty="0"/>
              <a:t>Socioeconomic Influence</a:t>
            </a:r>
            <a:r>
              <a:rPr lang="en-US" sz="1000" dirty="0"/>
              <a:t>: Violent crime rates are linked to socioeconomic factors.</a:t>
            </a:r>
          </a:p>
          <a:p>
            <a:pPr>
              <a:lnSpc>
                <a:spcPct val="150000"/>
              </a:lnSpc>
              <a:buFont typeface="Arial" panose="020B0604020202020204" pitchFamily="34" charset="0"/>
              <a:buChar char="•"/>
            </a:pPr>
            <a:r>
              <a:rPr lang="en-US" sz="1000" b="1" dirty="0"/>
              <a:t>Long-term Solutions</a:t>
            </a:r>
            <a:r>
              <a:rPr lang="en-US" sz="1000" dirty="0"/>
              <a:t>: Focus on poverty alleviation, job creation, and affordable housing.</a:t>
            </a:r>
          </a:p>
          <a:p>
            <a:pPr>
              <a:lnSpc>
                <a:spcPct val="150000"/>
              </a:lnSpc>
              <a:buFont typeface="Arial" panose="020B0604020202020204" pitchFamily="34" charset="0"/>
              <a:buChar char="•"/>
            </a:pPr>
            <a:r>
              <a:rPr lang="en-US" sz="1000" b="1" dirty="0"/>
              <a:t>Targeted Policing</a:t>
            </a:r>
            <a:r>
              <a:rPr lang="en-US" sz="1000" dirty="0"/>
              <a:t>: Increase patrols and surveillance during high-crime times (nights and weekends).</a:t>
            </a:r>
          </a:p>
          <a:p>
            <a:pPr>
              <a:lnSpc>
                <a:spcPct val="150000"/>
              </a:lnSpc>
              <a:buFont typeface="Arial" panose="020B0604020202020204" pitchFamily="34" charset="0"/>
              <a:buChar char="•"/>
            </a:pPr>
            <a:r>
              <a:rPr lang="en-US" sz="1000" b="1" dirty="0"/>
              <a:t>Community Policing</a:t>
            </a:r>
            <a:r>
              <a:rPr lang="en-US" sz="1000" dirty="0"/>
              <a:t>: Build trust and relationships with residents to enhance safety and crime reporting.</a:t>
            </a:r>
          </a:p>
          <a:p>
            <a:pPr>
              <a:lnSpc>
                <a:spcPct val="150000"/>
              </a:lnSpc>
              <a:buFont typeface="Arial" panose="020B0604020202020204" pitchFamily="34" charset="0"/>
              <a:buChar char="•"/>
            </a:pPr>
            <a:r>
              <a:rPr lang="en-US" sz="1000" b="1" dirty="0"/>
              <a:t>Policy Focus</a:t>
            </a:r>
            <a:r>
              <a:rPr lang="en-US" sz="1000" dirty="0"/>
              <a:t>: Prioritize long-term socioeconomic strategies over short-term fixes.</a:t>
            </a:r>
          </a:p>
          <a:p>
            <a:pPr marL="0" indent="0" algn="just"/>
            <a:endParaRPr lang="en-US" sz="1050" dirty="0"/>
          </a:p>
        </p:txBody>
      </p:sp>
    </p:spTree>
    <p:extLst>
      <p:ext uri="{BB962C8B-B14F-4D97-AF65-F5344CB8AC3E}">
        <p14:creationId xmlns:p14="http://schemas.microsoft.com/office/powerpoint/2010/main" val="195556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a:t>Hot Spot Policing</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12</a:t>
            </a:r>
            <a:endParaRPr sz="2800" dirty="0"/>
          </a:p>
        </p:txBody>
      </p:sp>
      <p:sp>
        <p:nvSpPr>
          <p:cNvPr id="581" name="Google Shape;581;p40"/>
          <p:cNvSpPr txBox="1">
            <a:spLocks noGrp="1"/>
          </p:cNvSpPr>
          <p:nvPr>
            <p:ph type="subTitle" idx="1"/>
          </p:nvPr>
        </p:nvSpPr>
        <p:spPr>
          <a:xfrm>
            <a:off x="1791398" y="1563130"/>
            <a:ext cx="5333302" cy="559932"/>
          </a:xfrm>
          <a:prstGeom prst="rect">
            <a:avLst/>
          </a:prstGeom>
        </p:spPr>
        <p:txBody>
          <a:bodyPr spcFirstLastPara="1" wrap="square" lIns="91425" tIns="91425" rIns="91425" bIns="91425" anchor="ctr" anchorCtr="0">
            <a:noAutofit/>
          </a:bodyPr>
          <a:lstStyle/>
          <a:p>
            <a:pPr marL="0" lvl="0" indent="0" algn="just"/>
            <a:r>
              <a:rPr lang="en-US" dirty="0"/>
              <a:t>Focuses on areas with high crime rates, utilizing increased patrols and resources to deter criminal activity.</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91" y="2321266"/>
            <a:ext cx="8186351" cy="2463103"/>
          </a:xfrm>
          <a:prstGeom prst="rect">
            <a:avLst/>
          </a:prstGeom>
        </p:spPr>
      </p:pic>
    </p:spTree>
    <p:extLst>
      <p:ext uri="{BB962C8B-B14F-4D97-AF65-F5344CB8AC3E}">
        <p14:creationId xmlns:p14="http://schemas.microsoft.com/office/powerpoint/2010/main" val="233892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sz="2800"/>
              <a:t>Socioeconomic Interventions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13</a:t>
            </a:r>
            <a:endParaRPr sz="2800" dirty="0"/>
          </a:p>
        </p:txBody>
      </p:sp>
      <p:sp>
        <p:nvSpPr>
          <p:cNvPr id="581" name="Google Shape;581;p40"/>
          <p:cNvSpPr txBox="1">
            <a:spLocks noGrp="1"/>
          </p:cNvSpPr>
          <p:nvPr>
            <p:ph type="subTitle" idx="1"/>
          </p:nvPr>
        </p:nvSpPr>
        <p:spPr>
          <a:xfrm>
            <a:off x="463377" y="2188886"/>
            <a:ext cx="3700849" cy="1374122"/>
          </a:xfrm>
          <a:prstGeom prst="rect">
            <a:avLst/>
          </a:prstGeom>
        </p:spPr>
        <p:txBody>
          <a:bodyPr spcFirstLastPara="1" wrap="square" lIns="91425" tIns="91425" rIns="91425" bIns="91425" anchor="ctr" anchorCtr="0">
            <a:noAutofit/>
          </a:bodyPr>
          <a:lstStyle/>
          <a:p>
            <a:pPr marL="0" lvl="0" indent="0" algn="just"/>
            <a:r>
              <a:rPr lang="en-US" dirty="0"/>
              <a:t>Improving economic conditions through job creation and social services can significantly reduce crime rates in affected areas.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610" y="1266568"/>
            <a:ext cx="4407795" cy="3410463"/>
          </a:xfrm>
          <a:prstGeom prst="rect">
            <a:avLst/>
          </a:prstGeom>
        </p:spPr>
      </p:pic>
    </p:spTree>
    <p:extLst>
      <p:ext uri="{BB962C8B-B14F-4D97-AF65-F5344CB8AC3E}">
        <p14:creationId xmlns:p14="http://schemas.microsoft.com/office/powerpoint/2010/main" val="903717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261489" y="538275"/>
            <a:ext cx="6732492" cy="559932"/>
          </a:xfrm>
          <a:prstGeom prst="rect">
            <a:avLst/>
          </a:prstGeom>
        </p:spPr>
        <p:txBody>
          <a:bodyPr spcFirstLastPara="1" wrap="square" lIns="91425" tIns="91425" rIns="91425" bIns="91425" anchor="b" anchorCtr="0">
            <a:noAutofit/>
          </a:bodyPr>
          <a:lstStyle/>
          <a:p>
            <a:r>
              <a:rPr lang="en-US" sz="2000"/>
              <a:t>Education and Crime Reduction</a:t>
            </a:r>
          </a:p>
        </p:txBody>
      </p:sp>
      <p:sp>
        <p:nvSpPr>
          <p:cNvPr id="580" name="Google Shape;580;p40"/>
          <p:cNvSpPr txBox="1">
            <a:spLocks noGrp="1"/>
          </p:cNvSpPr>
          <p:nvPr>
            <p:ph type="title" idx="2"/>
          </p:nvPr>
        </p:nvSpPr>
        <p:spPr>
          <a:xfrm>
            <a:off x="577525" y="624595"/>
            <a:ext cx="542539" cy="3816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14</a:t>
            </a:r>
            <a:endParaRPr lang="en-US" sz="2800" dirty="0"/>
          </a:p>
        </p:txBody>
      </p:sp>
      <p:sp>
        <p:nvSpPr>
          <p:cNvPr id="581" name="Google Shape;581;p40"/>
          <p:cNvSpPr txBox="1">
            <a:spLocks noGrp="1"/>
          </p:cNvSpPr>
          <p:nvPr>
            <p:ph type="subTitle" idx="1"/>
          </p:nvPr>
        </p:nvSpPr>
        <p:spPr>
          <a:xfrm>
            <a:off x="848235" y="1284415"/>
            <a:ext cx="3877583" cy="903155"/>
          </a:xfrm>
          <a:prstGeom prst="rect">
            <a:avLst/>
          </a:prstGeom>
        </p:spPr>
        <p:txBody>
          <a:bodyPr spcFirstLastPara="1" wrap="square" lIns="91425" tIns="91425" rIns="91425" bIns="91425" anchor="ctr" anchorCtr="0">
            <a:noAutofit/>
          </a:bodyPr>
          <a:lstStyle/>
          <a:p>
            <a:pPr marL="139700" indent="0">
              <a:lnSpc>
                <a:spcPct val="150000"/>
              </a:lnSpc>
            </a:pPr>
            <a:r>
              <a:rPr lang="en-US" sz="1200"/>
              <a:t>Higher education levels correlate with lower crime rates. Initiatives to improve education can lead to long-term crime reduction.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9235" y="538275"/>
            <a:ext cx="3656849" cy="2878368"/>
          </a:xfrm>
          <a:prstGeom prst="rect">
            <a:avLst/>
          </a:prstGeom>
        </p:spPr>
      </p:pic>
      <p:sp>
        <p:nvSpPr>
          <p:cNvPr id="5" name="Google Shape;579;p40">
            <a:extLst>
              <a:ext uri="{FF2B5EF4-FFF2-40B4-BE49-F238E27FC236}">
                <a16:creationId xmlns:a16="http://schemas.microsoft.com/office/drawing/2014/main" id="{19659D65-5DD6-2159-DFB2-AD63ED302EF6}"/>
              </a:ext>
            </a:extLst>
          </p:cNvPr>
          <p:cNvSpPr txBox="1">
            <a:spLocks/>
          </p:cNvSpPr>
          <p:nvPr/>
        </p:nvSpPr>
        <p:spPr>
          <a:xfrm>
            <a:off x="928819" y="2541175"/>
            <a:ext cx="7836078" cy="5599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Playfair Display"/>
              <a:buNone/>
              <a:defRPr sz="4800" b="1"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2400"/>
              <a:buFont typeface="Playfair Display"/>
              <a:buNone/>
              <a:defRPr sz="2400" b="1" i="0" u="none" strike="noStrike" cap="none">
                <a:solidFill>
                  <a:schemeClr val="dk1"/>
                </a:solidFill>
                <a:latin typeface="Playfair Display"/>
                <a:ea typeface="Playfair Display"/>
                <a:cs typeface="Playfair Display"/>
                <a:sym typeface="Playfair Display"/>
              </a:defRPr>
            </a:lvl9pPr>
          </a:lstStyle>
          <a:p>
            <a:r>
              <a:rPr lang="en-US" sz="2000" dirty="0"/>
              <a:t>Employment and Crime Prevention</a:t>
            </a:r>
          </a:p>
        </p:txBody>
      </p:sp>
      <p:sp>
        <p:nvSpPr>
          <p:cNvPr id="7" name="Google Shape;580;p40">
            <a:extLst>
              <a:ext uri="{FF2B5EF4-FFF2-40B4-BE49-F238E27FC236}">
                <a16:creationId xmlns:a16="http://schemas.microsoft.com/office/drawing/2014/main" id="{F53A560B-3406-1D50-80EC-1932A54196A4}"/>
              </a:ext>
            </a:extLst>
          </p:cNvPr>
          <p:cNvSpPr txBox="1">
            <a:spLocks/>
          </p:cNvSpPr>
          <p:nvPr/>
        </p:nvSpPr>
        <p:spPr>
          <a:xfrm>
            <a:off x="378761" y="2559251"/>
            <a:ext cx="550058" cy="46087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4800"/>
              <a:buFont typeface="Playfair Display"/>
              <a:buNone/>
              <a:defRPr sz="6000" b="1" i="0" u="none" strike="noStrike" cap="none">
                <a:solidFill>
                  <a:schemeClr val="dk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2pPr>
            <a:lvl3pPr marR="0" lvl="2"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3pPr>
            <a:lvl4pPr marR="0" lvl="3"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4pPr>
            <a:lvl5pPr marR="0" lvl="4"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5pPr>
            <a:lvl6pPr marR="0" lvl="5"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6pPr>
            <a:lvl7pPr marR="0" lvl="6"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7pPr>
            <a:lvl8pPr marR="0" lvl="7"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8pPr>
            <a:lvl9pPr marR="0" lvl="8" algn="ctr" rtl="0">
              <a:lnSpc>
                <a:spcPct val="100000"/>
              </a:lnSpc>
              <a:spcBef>
                <a:spcPts val="0"/>
              </a:spcBef>
              <a:spcAft>
                <a:spcPts val="0"/>
              </a:spcAft>
              <a:buClr>
                <a:schemeClr val="dk1"/>
              </a:buClr>
              <a:buSzPts val="4800"/>
              <a:buFont typeface="Playfair Display"/>
              <a:buNone/>
              <a:defRPr sz="4800" b="1" i="0" u="none" strike="noStrike" cap="none">
                <a:solidFill>
                  <a:schemeClr val="dk1"/>
                </a:solidFill>
                <a:latin typeface="Playfair Display"/>
                <a:ea typeface="Playfair Display"/>
                <a:cs typeface="Playfair Display"/>
                <a:sym typeface="Playfair Display"/>
              </a:defRPr>
            </a:lvl9pPr>
          </a:lstStyle>
          <a:p>
            <a:r>
              <a:rPr lang="en" sz="2800" dirty="0"/>
              <a:t>15</a:t>
            </a:r>
          </a:p>
        </p:txBody>
      </p:sp>
      <p:sp>
        <p:nvSpPr>
          <p:cNvPr id="9" name="Google Shape;581;p40">
            <a:extLst>
              <a:ext uri="{FF2B5EF4-FFF2-40B4-BE49-F238E27FC236}">
                <a16:creationId xmlns:a16="http://schemas.microsoft.com/office/drawing/2014/main" id="{B25D8020-B036-AC9A-633D-BCE030A0035C}"/>
              </a:ext>
            </a:extLst>
          </p:cNvPr>
          <p:cNvSpPr txBox="1">
            <a:spLocks/>
          </p:cNvSpPr>
          <p:nvPr/>
        </p:nvSpPr>
        <p:spPr>
          <a:xfrm>
            <a:off x="465846" y="3472788"/>
            <a:ext cx="6356608" cy="1340168"/>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482600" indent="-342900">
              <a:buFont typeface="+mj-lt"/>
              <a:buAutoNum type="arabicPeriod"/>
            </a:pPr>
            <a:r>
              <a:rPr lang="en-US" sz="1200" dirty="0"/>
              <a:t>High unemployment rates correlate with increased violent crime rates, particularly in low-income neighborhoods. Areas with unemployment rates above 15% show significantly higher incidences of violent crimes like battery and homicide.</a:t>
            </a:r>
          </a:p>
          <a:p>
            <a:pPr marL="482600" indent="-342900">
              <a:buFont typeface="+mj-lt"/>
              <a:buAutoNum type="arabicPeriod"/>
            </a:pPr>
            <a:endParaRPr lang="en-US" sz="1200" dirty="0"/>
          </a:p>
          <a:p>
            <a:pPr marL="482600" indent="-342900">
              <a:buFont typeface="+mj-lt"/>
              <a:buAutoNum type="arabicPeriod"/>
            </a:pPr>
            <a:r>
              <a:rPr lang="en-US" sz="1200" dirty="0"/>
              <a:t>Initiatives such as READI Chicago have been effective in reducing gun violence by providing employment opportunities and behavioral therapy to high-risk individuals, addressing root causes of crime through economic stability.</a:t>
            </a:r>
          </a:p>
        </p:txBody>
      </p:sp>
    </p:spTree>
    <p:extLst>
      <p:ext uri="{BB962C8B-B14F-4D97-AF65-F5344CB8AC3E}">
        <p14:creationId xmlns:p14="http://schemas.microsoft.com/office/powerpoint/2010/main" val="275417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7100354" cy="559932"/>
          </a:xfrm>
          <a:prstGeom prst="rect">
            <a:avLst/>
          </a:prstGeom>
        </p:spPr>
        <p:txBody>
          <a:bodyPr spcFirstLastPara="1" wrap="square" lIns="91425" tIns="91425" rIns="91425" bIns="91425" anchor="b" anchorCtr="0">
            <a:noAutofit/>
          </a:bodyPr>
          <a:lstStyle/>
          <a:p>
            <a:r>
              <a:rPr lang="en-US" dirty="0"/>
              <a:t>Gun Control Measures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16</a:t>
            </a:r>
            <a:endParaRPr sz="2800" dirty="0"/>
          </a:p>
        </p:txBody>
      </p:sp>
      <p:sp>
        <p:nvSpPr>
          <p:cNvPr id="581" name="Google Shape;581;p40"/>
          <p:cNvSpPr txBox="1">
            <a:spLocks noGrp="1"/>
          </p:cNvSpPr>
          <p:nvPr>
            <p:ph type="subTitle" idx="1"/>
          </p:nvPr>
        </p:nvSpPr>
        <p:spPr>
          <a:xfrm>
            <a:off x="395417" y="1618735"/>
            <a:ext cx="5344298" cy="2719771"/>
          </a:xfrm>
          <a:prstGeom prst="rect">
            <a:avLst/>
          </a:prstGeom>
        </p:spPr>
        <p:txBody>
          <a:bodyPr spcFirstLastPara="1" wrap="square" lIns="91425" tIns="91425" rIns="91425" bIns="91425" anchor="ctr" anchorCtr="0">
            <a:noAutofit/>
          </a:bodyPr>
          <a:lstStyle/>
          <a:p>
            <a:pPr>
              <a:buFont typeface="Arial" panose="020B0604020202020204" pitchFamily="34" charset="0"/>
              <a:buChar char="•"/>
            </a:pPr>
            <a:r>
              <a:rPr lang="en-US" sz="1400" b="1" dirty="0"/>
              <a:t>Gun Control's Role:</a:t>
            </a:r>
            <a:r>
              <a:rPr lang="en-US" sz="1400" dirty="0"/>
              <a:t> While guns are involved in a significant portion of violent crimes, statistical analysis shows no direct correlation between gun presence and fatality rates. This suggests that other factors also influence the severity of incidents.</a:t>
            </a:r>
          </a:p>
          <a:p>
            <a:pPr>
              <a:buFont typeface="Arial" panose="020B0604020202020204" pitchFamily="34" charset="0"/>
              <a:buChar char="•"/>
            </a:pPr>
            <a:endParaRPr lang="en-US" sz="1400" dirty="0"/>
          </a:p>
          <a:p>
            <a:pPr>
              <a:buFont typeface="Arial" panose="020B0604020202020204" pitchFamily="34" charset="0"/>
              <a:buChar char="•"/>
            </a:pPr>
            <a:r>
              <a:rPr lang="en-US" sz="1400" b="1" dirty="0"/>
              <a:t>Successful Policies:</a:t>
            </a:r>
            <a:r>
              <a:rPr lang="en-US" sz="1400" dirty="0"/>
              <a:t> Effective measures include strict background checks, licensing requirements, and community-based interventions like violence interruption programs, which have shown success in reducing gun-related incidents.</a:t>
            </a:r>
          </a:p>
        </p:txBody>
      </p:sp>
      <p:pic>
        <p:nvPicPr>
          <p:cNvPr id="3" name="Picture 2">
            <a:extLst>
              <a:ext uri="{FF2B5EF4-FFF2-40B4-BE49-F238E27FC236}">
                <a16:creationId xmlns:a16="http://schemas.microsoft.com/office/drawing/2014/main" id="{02B4A46B-B632-C483-32DC-1BB51278DC57}"/>
              </a:ext>
            </a:extLst>
          </p:cNvPr>
          <p:cNvPicPr>
            <a:picLocks noChangeAspect="1"/>
          </p:cNvPicPr>
          <p:nvPr/>
        </p:nvPicPr>
        <p:blipFill>
          <a:blip r:embed="rId3"/>
          <a:stretch>
            <a:fillRect/>
          </a:stretch>
        </p:blipFill>
        <p:spPr>
          <a:xfrm>
            <a:off x="5801497" y="1822623"/>
            <a:ext cx="2996514" cy="2515884"/>
          </a:xfrm>
          <a:prstGeom prst="rect">
            <a:avLst/>
          </a:prstGeom>
        </p:spPr>
      </p:pic>
    </p:spTree>
    <p:extLst>
      <p:ext uri="{BB962C8B-B14F-4D97-AF65-F5344CB8AC3E}">
        <p14:creationId xmlns:p14="http://schemas.microsoft.com/office/powerpoint/2010/main" val="1519350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6946A-26EF-C9EF-4102-42CA3114A61B}"/>
              </a:ext>
            </a:extLst>
          </p:cNvPr>
          <p:cNvSpPr>
            <a:spLocks noGrp="1"/>
          </p:cNvSpPr>
          <p:nvPr>
            <p:ph type="title"/>
          </p:nvPr>
        </p:nvSpPr>
        <p:spPr>
          <a:xfrm>
            <a:off x="2598898" y="797011"/>
            <a:ext cx="5312453" cy="846438"/>
          </a:xfrm>
        </p:spPr>
        <p:txBody>
          <a:bodyPr/>
          <a:lstStyle/>
          <a:p>
            <a:r>
              <a:rPr lang="en-US" dirty="0"/>
              <a:t>Model Evaluation</a:t>
            </a:r>
          </a:p>
        </p:txBody>
      </p:sp>
      <p:sp>
        <p:nvSpPr>
          <p:cNvPr id="3" name="Title 2">
            <a:extLst>
              <a:ext uri="{FF2B5EF4-FFF2-40B4-BE49-F238E27FC236}">
                <a16:creationId xmlns:a16="http://schemas.microsoft.com/office/drawing/2014/main" id="{5A5E2C79-8FC1-1481-5186-82B6E744A21E}"/>
              </a:ext>
            </a:extLst>
          </p:cNvPr>
          <p:cNvSpPr>
            <a:spLocks noGrp="1"/>
          </p:cNvSpPr>
          <p:nvPr>
            <p:ph type="title" idx="2"/>
          </p:nvPr>
        </p:nvSpPr>
        <p:spPr>
          <a:xfrm>
            <a:off x="923750" y="917434"/>
            <a:ext cx="1077327" cy="792096"/>
          </a:xfrm>
        </p:spPr>
        <p:txBody>
          <a:bodyPr/>
          <a:lstStyle/>
          <a:p>
            <a:r>
              <a:rPr lang="en-US" sz="2800" dirty="0"/>
              <a:t>17</a:t>
            </a:r>
          </a:p>
        </p:txBody>
      </p:sp>
      <p:pic>
        <p:nvPicPr>
          <p:cNvPr id="5" name="Picture 4">
            <a:extLst>
              <a:ext uri="{FF2B5EF4-FFF2-40B4-BE49-F238E27FC236}">
                <a16:creationId xmlns:a16="http://schemas.microsoft.com/office/drawing/2014/main" id="{13884393-E467-9A86-8949-D01674DDA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141" y="1797908"/>
            <a:ext cx="7042017" cy="2877103"/>
          </a:xfrm>
          <a:prstGeom prst="rect">
            <a:avLst/>
          </a:prstGeom>
        </p:spPr>
      </p:pic>
    </p:spTree>
    <p:extLst>
      <p:ext uri="{BB962C8B-B14F-4D97-AF65-F5344CB8AC3E}">
        <p14:creationId xmlns:p14="http://schemas.microsoft.com/office/powerpoint/2010/main" val="1162792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C014-1926-471E-35FE-7946F27CE431}"/>
              </a:ext>
            </a:extLst>
          </p:cNvPr>
          <p:cNvSpPr>
            <a:spLocks noGrp="1"/>
          </p:cNvSpPr>
          <p:nvPr>
            <p:ph type="title"/>
          </p:nvPr>
        </p:nvSpPr>
        <p:spPr>
          <a:xfrm>
            <a:off x="1644045" y="772297"/>
            <a:ext cx="5855910" cy="858796"/>
          </a:xfrm>
        </p:spPr>
        <p:txBody>
          <a:bodyPr/>
          <a:lstStyle/>
          <a:p>
            <a:r>
              <a:rPr lang="en-US" dirty="0"/>
              <a:t>Regression Output </a:t>
            </a:r>
          </a:p>
        </p:txBody>
      </p:sp>
      <p:sp>
        <p:nvSpPr>
          <p:cNvPr id="3" name="Title 2">
            <a:extLst>
              <a:ext uri="{FF2B5EF4-FFF2-40B4-BE49-F238E27FC236}">
                <a16:creationId xmlns:a16="http://schemas.microsoft.com/office/drawing/2014/main" id="{23232A80-0752-AEDB-728A-7F31AB2BDFD4}"/>
              </a:ext>
            </a:extLst>
          </p:cNvPr>
          <p:cNvSpPr>
            <a:spLocks noGrp="1"/>
          </p:cNvSpPr>
          <p:nvPr>
            <p:ph type="title" idx="2"/>
          </p:nvPr>
        </p:nvSpPr>
        <p:spPr>
          <a:xfrm>
            <a:off x="381004" y="635825"/>
            <a:ext cx="1061400" cy="938100"/>
          </a:xfrm>
        </p:spPr>
        <p:txBody>
          <a:bodyPr/>
          <a:lstStyle/>
          <a:p>
            <a:r>
              <a:rPr lang="en-US" sz="2800" dirty="0"/>
              <a:t>18</a:t>
            </a:r>
          </a:p>
        </p:txBody>
      </p:sp>
      <p:graphicFrame>
        <p:nvGraphicFramePr>
          <p:cNvPr id="5" name="Table 4">
            <a:extLst>
              <a:ext uri="{FF2B5EF4-FFF2-40B4-BE49-F238E27FC236}">
                <a16:creationId xmlns:a16="http://schemas.microsoft.com/office/drawing/2014/main" id="{A78FE9B6-BB7A-0BDB-0593-398B2867832A}"/>
              </a:ext>
            </a:extLst>
          </p:cNvPr>
          <p:cNvGraphicFramePr>
            <a:graphicFrameLocks noGrp="1"/>
          </p:cNvGraphicFramePr>
          <p:nvPr>
            <p:extLst>
              <p:ext uri="{D42A27DB-BD31-4B8C-83A1-F6EECF244321}">
                <p14:modId xmlns:p14="http://schemas.microsoft.com/office/powerpoint/2010/main" val="2774898895"/>
              </p:ext>
            </p:extLst>
          </p:nvPr>
        </p:nvGraphicFramePr>
        <p:xfrm>
          <a:off x="1442404" y="2038159"/>
          <a:ext cx="6682165" cy="1242560"/>
        </p:xfrm>
        <a:graphic>
          <a:graphicData uri="http://schemas.openxmlformats.org/drawingml/2006/table">
            <a:tbl>
              <a:tblPr firstRow="1" firstCol="1">
                <a:tableStyleId>{5940675A-B579-460E-94D1-54222C63F5DA}</a:tableStyleId>
              </a:tblPr>
              <a:tblGrid>
                <a:gridCol w="1336433">
                  <a:extLst>
                    <a:ext uri="{9D8B030D-6E8A-4147-A177-3AD203B41FA5}">
                      <a16:colId xmlns:a16="http://schemas.microsoft.com/office/drawing/2014/main" val="2955661140"/>
                    </a:ext>
                  </a:extLst>
                </a:gridCol>
                <a:gridCol w="1336433">
                  <a:extLst>
                    <a:ext uri="{9D8B030D-6E8A-4147-A177-3AD203B41FA5}">
                      <a16:colId xmlns:a16="http://schemas.microsoft.com/office/drawing/2014/main" val="241778937"/>
                    </a:ext>
                  </a:extLst>
                </a:gridCol>
                <a:gridCol w="1336433">
                  <a:extLst>
                    <a:ext uri="{9D8B030D-6E8A-4147-A177-3AD203B41FA5}">
                      <a16:colId xmlns:a16="http://schemas.microsoft.com/office/drawing/2014/main" val="175908527"/>
                    </a:ext>
                  </a:extLst>
                </a:gridCol>
                <a:gridCol w="1336433">
                  <a:extLst>
                    <a:ext uri="{9D8B030D-6E8A-4147-A177-3AD203B41FA5}">
                      <a16:colId xmlns:a16="http://schemas.microsoft.com/office/drawing/2014/main" val="776164543"/>
                    </a:ext>
                  </a:extLst>
                </a:gridCol>
                <a:gridCol w="1336433">
                  <a:extLst>
                    <a:ext uri="{9D8B030D-6E8A-4147-A177-3AD203B41FA5}">
                      <a16:colId xmlns:a16="http://schemas.microsoft.com/office/drawing/2014/main" val="3742470610"/>
                    </a:ext>
                  </a:extLst>
                </a:gridCol>
              </a:tblGrid>
              <a:tr h="849564">
                <a:tc>
                  <a:txBody>
                    <a:bodyPr/>
                    <a:lstStyle/>
                    <a:p>
                      <a:pPr marL="0" marR="0" algn="just">
                        <a:lnSpc>
                          <a:spcPct val="200000"/>
                        </a:lnSpc>
                        <a:spcAft>
                          <a:spcPts val="800"/>
                        </a:spcAft>
                      </a:pPr>
                      <a:r>
                        <a:rPr lang="en-US" sz="1200" b="1" dirty="0">
                          <a:effectLst/>
                        </a:rPr>
                        <a:t>Coefficient</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200000"/>
                        </a:lnSpc>
                        <a:spcAft>
                          <a:spcPts val="800"/>
                        </a:spcAft>
                      </a:pPr>
                      <a:r>
                        <a:rPr lang="en-US" sz="1200" b="1" dirty="0">
                          <a:effectLst/>
                        </a:rPr>
                        <a:t>Standard Error</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200000"/>
                        </a:lnSpc>
                        <a:spcAft>
                          <a:spcPts val="800"/>
                        </a:spcAft>
                      </a:pPr>
                      <a:r>
                        <a:rPr lang="en-US" sz="1200" b="1" dirty="0">
                          <a:effectLst/>
                        </a:rPr>
                        <a:t>Z-Statistic</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200000"/>
                        </a:lnSpc>
                        <a:spcAft>
                          <a:spcPts val="800"/>
                        </a:spcAft>
                      </a:pPr>
                      <a:r>
                        <a:rPr lang="en-US" sz="1200" b="1" dirty="0">
                          <a:effectLst/>
                        </a:rPr>
                        <a:t>P-Value</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200000"/>
                        </a:lnSpc>
                        <a:spcAft>
                          <a:spcPts val="800"/>
                        </a:spcAft>
                      </a:pPr>
                      <a:r>
                        <a:rPr lang="en-US" sz="1200" b="1">
                          <a:effectLst/>
                        </a:rPr>
                        <a:t>Confidence Interval (95%)</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46852248"/>
                  </a:ext>
                </a:extLst>
              </a:tr>
              <a:tr h="392996">
                <a:tc>
                  <a:txBody>
                    <a:bodyPr/>
                    <a:lstStyle/>
                    <a:p>
                      <a:pPr marL="0" marR="0" algn="just">
                        <a:lnSpc>
                          <a:spcPct val="200000"/>
                        </a:lnSpc>
                        <a:spcAft>
                          <a:spcPts val="800"/>
                        </a:spcAft>
                      </a:pPr>
                      <a:r>
                        <a:rPr lang="en-US" sz="1200" b="1">
                          <a:effectLst/>
                        </a:rPr>
                        <a:t>GUN_PRESENT</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457200" algn="just">
                        <a:lnSpc>
                          <a:spcPct val="200000"/>
                        </a:lnSpc>
                        <a:spcAft>
                          <a:spcPts val="800"/>
                        </a:spcAft>
                      </a:pPr>
                      <a:r>
                        <a:rPr lang="en-US" sz="1200" b="1">
                          <a:effectLst/>
                        </a:rPr>
                        <a:t>-0.8035</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457200" algn="just">
                        <a:lnSpc>
                          <a:spcPct val="200000"/>
                        </a:lnSpc>
                        <a:spcAft>
                          <a:spcPts val="800"/>
                        </a:spcAft>
                      </a:pPr>
                      <a:r>
                        <a:rPr lang="en-US" sz="1200" b="1">
                          <a:effectLst/>
                        </a:rPr>
                        <a:t>0.009</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457200" algn="just">
                        <a:lnSpc>
                          <a:spcPct val="200000"/>
                        </a:lnSpc>
                        <a:spcAft>
                          <a:spcPts val="800"/>
                        </a:spcAft>
                      </a:pPr>
                      <a:r>
                        <a:rPr lang="en-US" sz="1200" b="1">
                          <a:effectLst/>
                        </a:rPr>
                        <a:t>-87.422</a:t>
                      </a:r>
                      <a:endParaRPr lang="en-US" sz="120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indent="457200" algn="just">
                        <a:lnSpc>
                          <a:spcPct val="200000"/>
                        </a:lnSpc>
                        <a:spcAft>
                          <a:spcPts val="800"/>
                        </a:spcAft>
                      </a:pPr>
                      <a:r>
                        <a:rPr lang="en-US" sz="1200" b="1" dirty="0">
                          <a:effectLst/>
                        </a:rPr>
                        <a:t>0.000</a:t>
                      </a:r>
                      <a:endParaRPr lang="en-US" sz="1200" dirty="0">
                        <a:effectLst/>
                        <a:latin typeface="Aptos" panose="020B00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608054"/>
                  </a:ext>
                </a:extLst>
              </a:tr>
            </a:tbl>
          </a:graphicData>
        </a:graphic>
      </p:graphicFrame>
    </p:spTree>
    <p:extLst>
      <p:ext uri="{BB962C8B-B14F-4D97-AF65-F5344CB8AC3E}">
        <p14:creationId xmlns:p14="http://schemas.microsoft.com/office/powerpoint/2010/main" val="319168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766237"/>
            <a:ext cx="7352602" cy="559932"/>
          </a:xfrm>
          <a:prstGeom prst="rect">
            <a:avLst/>
          </a:prstGeom>
        </p:spPr>
        <p:txBody>
          <a:bodyPr spcFirstLastPara="1" wrap="square" lIns="91425" tIns="91425" rIns="91425" bIns="91425" anchor="b" anchorCtr="0">
            <a:noAutofit/>
          </a:bodyPr>
          <a:lstStyle/>
          <a:p>
            <a:r>
              <a:rPr lang="en-US" sz="3600"/>
              <a:t>Public Health Approaches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19</a:t>
            </a:r>
            <a:endParaRPr sz="2800" dirty="0"/>
          </a:p>
        </p:txBody>
      </p:sp>
      <p:sp>
        <p:nvSpPr>
          <p:cNvPr id="581" name="Google Shape;581;p40"/>
          <p:cNvSpPr txBox="1">
            <a:spLocks noGrp="1"/>
          </p:cNvSpPr>
          <p:nvPr>
            <p:ph type="subTitle" idx="1"/>
          </p:nvPr>
        </p:nvSpPr>
        <p:spPr>
          <a:xfrm>
            <a:off x="1864970" y="1567354"/>
            <a:ext cx="5333302" cy="990601"/>
          </a:xfrm>
          <a:prstGeom prst="rect">
            <a:avLst/>
          </a:prstGeom>
        </p:spPr>
        <p:txBody>
          <a:bodyPr spcFirstLastPara="1" wrap="square" lIns="91425" tIns="91425" rIns="91425" bIns="91425" anchor="ctr" anchorCtr="0">
            <a:noAutofit/>
          </a:bodyPr>
          <a:lstStyle/>
          <a:p>
            <a:pPr marL="0" lvl="0" indent="0" algn="just"/>
            <a:r>
              <a:rPr lang="en-US"/>
              <a:t>Public health strategies in violence prevention include mental health services and community support programs to address root causes.</a:t>
            </a:r>
            <a:endParaRPr/>
          </a:p>
        </p:txBody>
      </p:sp>
      <p:sp>
        <p:nvSpPr>
          <p:cNvPr id="6" name="Google Shape;581;p40"/>
          <p:cNvSpPr txBox="1">
            <a:spLocks/>
          </p:cNvSpPr>
          <p:nvPr/>
        </p:nvSpPr>
        <p:spPr>
          <a:xfrm>
            <a:off x="714704" y="2728956"/>
            <a:ext cx="7767144" cy="2015912"/>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139700" indent="0"/>
            <a:r>
              <a:rPr lang="en-US"/>
              <a:t>The strategies for addressing crime rates in cities, particularly Chicago, including:</a:t>
            </a:r>
          </a:p>
          <a:p>
            <a:pPr marL="482600" indent="-342900">
              <a:buFont typeface="+mj-lt"/>
              <a:buAutoNum type="arabicPeriod"/>
            </a:pPr>
            <a:r>
              <a:rPr lang="en-US"/>
              <a:t>Examine environmental features.</a:t>
            </a:r>
          </a:p>
          <a:p>
            <a:pPr marL="482600" indent="-342900">
              <a:buFont typeface="+mj-lt"/>
              <a:buAutoNum type="arabicPeriod"/>
            </a:pPr>
            <a:r>
              <a:rPr lang="en-US"/>
              <a:t>Use micro geographic data.</a:t>
            </a:r>
          </a:p>
          <a:p>
            <a:pPr marL="482600" indent="-342900">
              <a:buFont typeface="+mj-lt"/>
              <a:buAutoNum type="arabicPeriod"/>
            </a:pPr>
            <a:r>
              <a:rPr lang="en-US"/>
              <a:t>Decompose impact of air pollution.</a:t>
            </a:r>
          </a:p>
          <a:p>
            <a:pPr marL="482600" indent="-342900">
              <a:buFont typeface="+mj-lt"/>
              <a:buAutoNum type="arabicPeriod"/>
            </a:pPr>
            <a:r>
              <a:rPr lang="en-US"/>
              <a:t>Incorporate public health in crime prevention.</a:t>
            </a:r>
          </a:p>
          <a:p>
            <a:pPr marL="482600" indent="-342900">
              <a:buFont typeface="+mj-lt"/>
              <a:buAutoNum type="arabicPeriod"/>
            </a:pPr>
            <a:r>
              <a:rPr lang="en-US"/>
              <a:t>Integrate air quality in violence control schemes.</a:t>
            </a:r>
          </a:p>
          <a:p>
            <a:pPr marL="482600" indent="-342900">
              <a:buFont typeface="+mj-lt"/>
              <a:buAutoNum type="arabicPeriod"/>
            </a:pPr>
            <a:r>
              <a:rPr lang="en-US"/>
              <a:t>Encourage subsequent research on violence in metropolitan areas.</a:t>
            </a:r>
          </a:p>
        </p:txBody>
      </p:sp>
    </p:spTree>
    <p:extLst>
      <p:ext uri="{BB962C8B-B14F-4D97-AF65-F5344CB8AC3E}">
        <p14:creationId xmlns:p14="http://schemas.microsoft.com/office/powerpoint/2010/main" val="3847004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766237"/>
            <a:ext cx="7352602" cy="559932"/>
          </a:xfrm>
          <a:prstGeom prst="rect">
            <a:avLst/>
          </a:prstGeom>
        </p:spPr>
        <p:txBody>
          <a:bodyPr spcFirstLastPara="1" wrap="square" lIns="91425" tIns="91425" rIns="91425" bIns="91425" anchor="b" anchorCtr="0">
            <a:noAutofit/>
          </a:bodyPr>
          <a:lstStyle/>
          <a:p>
            <a:r>
              <a:rPr lang="en-US" sz="3200"/>
              <a:t>Media's Role in Crime Perception</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20</a:t>
            </a:r>
            <a:endParaRPr sz="2800" dirty="0"/>
          </a:p>
        </p:txBody>
      </p:sp>
      <p:sp>
        <p:nvSpPr>
          <p:cNvPr id="581" name="Google Shape;581;p40"/>
          <p:cNvSpPr txBox="1">
            <a:spLocks noGrp="1"/>
          </p:cNvSpPr>
          <p:nvPr>
            <p:ph type="subTitle" idx="1"/>
          </p:nvPr>
        </p:nvSpPr>
        <p:spPr>
          <a:xfrm>
            <a:off x="1569695" y="1548305"/>
            <a:ext cx="6326530" cy="680546"/>
          </a:xfrm>
          <a:prstGeom prst="rect">
            <a:avLst/>
          </a:prstGeom>
        </p:spPr>
        <p:txBody>
          <a:bodyPr spcFirstLastPara="1" wrap="square" lIns="91425" tIns="91425" rIns="91425" bIns="91425" anchor="ctr" anchorCtr="0">
            <a:noAutofit/>
          </a:bodyPr>
          <a:lstStyle/>
          <a:p>
            <a:pPr marL="0" lvl="0" indent="0" algn="just"/>
            <a:r>
              <a:rPr lang="en-US" dirty="0"/>
              <a:t>Media portrayal can affect public perception of crime and influence policy. Discuss strategies for responsible reporting.</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387" y="2316217"/>
            <a:ext cx="3671580" cy="2387727"/>
          </a:xfrm>
          <a:prstGeom prst="rect">
            <a:avLst/>
          </a:prstGeom>
        </p:spPr>
      </p:pic>
    </p:spTree>
    <p:extLst>
      <p:ext uri="{BB962C8B-B14F-4D97-AF65-F5344CB8AC3E}">
        <p14:creationId xmlns:p14="http://schemas.microsoft.com/office/powerpoint/2010/main" val="61466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85755" y="844529"/>
            <a:ext cx="6732492" cy="559932"/>
          </a:xfrm>
          <a:prstGeom prst="rect">
            <a:avLst/>
          </a:prstGeom>
        </p:spPr>
        <p:txBody>
          <a:bodyPr spcFirstLastPara="1" wrap="square" lIns="91425" tIns="91425" rIns="91425" bIns="91425" anchor="b" anchorCtr="0">
            <a:noAutofit/>
          </a:bodyPr>
          <a:lstStyle/>
          <a:p>
            <a:r>
              <a:rPr lang="en-US" sz="4400"/>
              <a:t>Policy Recommendations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21</a:t>
            </a:r>
            <a:endParaRPr sz="2800" dirty="0"/>
          </a:p>
        </p:txBody>
      </p:sp>
      <p:sp>
        <p:nvSpPr>
          <p:cNvPr id="6" name="Google Shape;581;p40"/>
          <p:cNvSpPr txBox="1">
            <a:spLocks/>
          </p:cNvSpPr>
          <p:nvPr/>
        </p:nvSpPr>
        <p:spPr>
          <a:xfrm>
            <a:off x="1562725" y="1857375"/>
            <a:ext cx="6955522" cy="2609383"/>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6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a:buFont typeface="Arial" panose="020B0604020202020204" pitchFamily="34" charset="0"/>
              <a:buChar char="•"/>
            </a:pPr>
            <a:r>
              <a:rPr lang="en-US" b="1" dirty="0"/>
              <a:t>Integrated Approaches:</a:t>
            </a:r>
            <a:r>
              <a:rPr lang="en-US" dirty="0"/>
              <a:t> Policymakers should implement comprehensive strategies combining law enforcement with community programs and socioeconomic development. This includes increasing police presence during high-risk periods and investing in economic development in high-crime areas.</a:t>
            </a:r>
          </a:p>
          <a:p>
            <a:pPr marL="139700" indent="0"/>
            <a:endParaRPr lang="en-US" dirty="0"/>
          </a:p>
          <a:p>
            <a:pPr>
              <a:buFont typeface="Arial" panose="020B0604020202020204" pitchFamily="34" charset="0"/>
              <a:buChar char="•"/>
            </a:pPr>
            <a:r>
              <a:rPr lang="en-US" b="1" dirty="0"/>
              <a:t>Targeted Interventions:</a:t>
            </a:r>
            <a:r>
              <a:rPr lang="en-US" dirty="0"/>
              <a:t> Allocate resources to districts with high crime rates, focusing on job creation, education, and social services to address underlying causes of crime.</a:t>
            </a:r>
          </a:p>
        </p:txBody>
      </p:sp>
    </p:spTree>
    <p:extLst>
      <p:ext uri="{BB962C8B-B14F-4D97-AF65-F5344CB8AC3E}">
        <p14:creationId xmlns:p14="http://schemas.microsoft.com/office/powerpoint/2010/main" val="77336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4B33-88BE-2A7A-F960-1AA4C3E63F6D}"/>
              </a:ext>
            </a:extLst>
          </p:cNvPr>
          <p:cNvSpPr>
            <a:spLocks noGrp="1"/>
          </p:cNvSpPr>
          <p:nvPr>
            <p:ph type="title"/>
          </p:nvPr>
        </p:nvSpPr>
        <p:spPr>
          <a:xfrm>
            <a:off x="1981802" y="695575"/>
            <a:ext cx="5529339" cy="938100"/>
          </a:xfrm>
        </p:spPr>
        <p:txBody>
          <a:bodyPr/>
          <a:lstStyle/>
          <a:p>
            <a:r>
              <a:rPr lang="en-US" dirty="0"/>
              <a:t>Literature Review </a:t>
            </a:r>
          </a:p>
        </p:txBody>
      </p:sp>
      <p:sp>
        <p:nvSpPr>
          <p:cNvPr id="3" name="Title 2">
            <a:extLst>
              <a:ext uri="{FF2B5EF4-FFF2-40B4-BE49-F238E27FC236}">
                <a16:creationId xmlns:a16="http://schemas.microsoft.com/office/drawing/2014/main" id="{8BE4937B-2158-CFD6-9BE7-91492B1018F6}"/>
              </a:ext>
            </a:extLst>
          </p:cNvPr>
          <p:cNvSpPr>
            <a:spLocks noGrp="1"/>
          </p:cNvSpPr>
          <p:nvPr>
            <p:ph type="title" idx="2"/>
          </p:nvPr>
        </p:nvSpPr>
        <p:spPr>
          <a:xfrm>
            <a:off x="577525" y="586840"/>
            <a:ext cx="1061400" cy="938100"/>
          </a:xfrm>
        </p:spPr>
        <p:txBody>
          <a:bodyPr/>
          <a:lstStyle/>
          <a:p>
            <a:r>
              <a:rPr lang="en-US" sz="2800" dirty="0"/>
              <a:t>02</a:t>
            </a:r>
          </a:p>
        </p:txBody>
      </p:sp>
      <p:sp>
        <p:nvSpPr>
          <p:cNvPr id="4" name="Subtitle 3">
            <a:extLst>
              <a:ext uri="{FF2B5EF4-FFF2-40B4-BE49-F238E27FC236}">
                <a16:creationId xmlns:a16="http://schemas.microsoft.com/office/drawing/2014/main" id="{9B7058DC-16DF-327B-5176-7DDDC93E8E7E}"/>
              </a:ext>
            </a:extLst>
          </p:cNvPr>
          <p:cNvSpPr>
            <a:spLocks noGrp="1"/>
          </p:cNvSpPr>
          <p:nvPr>
            <p:ph type="subTitle" idx="1"/>
          </p:nvPr>
        </p:nvSpPr>
        <p:spPr>
          <a:xfrm>
            <a:off x="1785261" y="1885950"/>
            <a:ext cx="6289216" cy="1778418"/>
          </a:xfrm>
        </p:spPr>
        <p:txBody>
          <a:bodyPr/>
          <a:lstStyle/>
          <a:p>
            <a:r>
              <a:rPr lang="en-US" dirty="0"/>
              <a:t>Effect of time of day on crime severity </a:t>
            </a:r>
          </a:p>
          <a:p>
            <a:r>
              <a:rPr lang="en-US" dirty="0"/>
              <a:t>Distribution of crime rates across different income levels </a:t>
            </a:r>
          </a:p>
          <a:p>
            <a:r>
              <a:rPr lang="en-US" dirty="0"/>
              <a:t>Analyze interventions or strategies addressing crime in high-crime districts</a:t>
            </a:r>
          </a:p>
          <a:p>
            <a:r>
              <a:rPr lang="en-US" dirty="0"/>
              <a:t>Factors influencing fata outcomes in gun-involved incidents </a:t>
            </a:r>
          </a:p>
          <a:p>
            <a:r>
              <a:rPr lang="en-US" dirty="0"/>
              <a:t>Predicting and Preventing Gun violence</a:t>
            </a:r>
          </a:p>
        </p:txBody>
      </p:sp>
    </p:spTree>
    <p:extLst>
      <p:ext uri="{BB962C8B-B14F-4D97-AF65-F5344CB8AC3E}">
        <p14:creationId xmlns:p14="http://schemas.microsoft.com/office/powerpoint/2010/main" val="2069823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766237"/>
            <a:ext cx="7352602" cy="559932"/>
          </a:xfrm>
          <a:prstGeom prst="rect">
            <a:avLst/>
          </a:prstGeom>
        </p:spPr>
        <p:txBody>
          <a:bodyPr spcFirstLastPara="1" wrap="square" lIns="91425" tIns="91425" rIns="91425" bIns="91425" anchor="b" anchorCtr="0">
            <a:noAutofit/>
          </a:bodyPr>
          <a:lstStyle/>
          <a:p>
            <a:r>
              <a:rPr lang="en-US" sz="3200" dirty="0"/>
              <a:t>Conclusion</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22</a:t>
            </a:r>
          </a:p>
        </p:txBody>
      </p:sp>
      <p:sp>
        <p:nvSpPr>
          <p:cNvPr id="581" name="Google Shape;581;p40"/>
          <p:cNvSpPr txBox="1">
            <a:spLocks noGrp="1"/>
          </p:cNvSpPr>
          <p:nvPr>
            <p:ph type="subTitle" idx="1"/>
          </p:nvPr>
        </p:nvSpPr>
        <p:spPr>
          <a:xfrm>
            <a:off x="1025611" y="1812049"/>
            <a:ext cx="5208373" cy="2499820"/>
          </a:xfrm>
          <a:prstGeom prst="rect">
            <a:avLst/>
          </a:prstGeom>
        </p:spPr>
        <p:txBody>
          <a:bodyPr spcFirstLastPara="1" wrap="square" lIns="91425" tIns="91425" rIns="91425" bIns="91425" anchor="ctr" anchorCtr="0">
            <a:noAutofit/>
          </a:bodyPr>
          <a:lstStyle/>
          <a:p>
            <a:pPr marL="139700" indent="0"/>
            <a:r>
              <a:rPr lang="en-US" dirty="0"/>
              <a:t>Crime rates are significantly influenced by socioeconomic factors such as income, poverty, and unemployment. Violent crimes are more prevalent in low-income areas, with weekends showing higher crime rates.</a:t>
            </a:r>
          </a:p>
        </p:txBody>
      </p:sp>
      <p:pic>
        <p:nvPicPr>
          <p:cNvPr id="3" name="Picture 2">
            <a:extLst>
              <a:ext uri="{FF2B5EF4-FFF2-40B4-BE49-F238E27FC236}">
                <a16:creationId xmlns:a16="http://schemas.microsoft.com/office/drawing/2014/main" id="{24481916-7B51-9DFE-99F2-4295702ADA00}"/>
              </a:ext>
            </a:extLst>
          </p:cNvPr>
          <p:cNvPicPr>
            <a:picLocks noChangeAspect="1"/>
          </p:cNvPicPr>
          <p:nvPr/>
        </p:nvPicPr>
        <p:blipFill>
          <a:blip r:embed="rId3"/>
          <a:stretch>
            <a:fillRect/>
          </a:stretch>
        </p:blipFill>
        <p:spPr>
          <a:xfrm>
            <a:off x="6301947" y="1812047"/>
            <a:ext cx="2483707" cy="2499821"/>
          </a:xfrm>
          <a:prstGeom prst="rect">
            <a:avLst/>
          </a:prstGeom>
        </p:spPr>
      </p:pic>
    </p:spTree>
    <p:extLst>
      <p:ext uri="{BB962C8B-B14F-4D97-AF65-F5344CB8AC3E}">
        <p14:creationId xmlns:p14="http://schemas.microsoft.com/office/powerpoint/2010/main" val="375711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0D86-7E0C-E4EE-0C08-462AD0338387}"/>
              </a:ext>
            </a:extLst>
          </p:cNvPr>
          <p:cNvSpPr>
            <a:spLocks noGrp="1"/>
          </p:cNvSpPr>
          <p:nvPr>
            <p:ph type="title"/>
          </p:nvPr>
        </p:nvSpPr>
        <p:spPr>
          <a:xfrm>
            <a:off x="2465399" y="695575"/>
            <a:ext cx="5331493" cy="938100"/>
          </a:xfrm>
        </p:spPr>
        <p:txBody>
          <a:bodyPr/>
          <a:lstStyle/>
          <a:p>
            <a:r>
              <a:rPr lang="en-US" dirty="0"/>
              <a:t>Future Directions</a:t>
            </a:r>
          </a:p>
        </p:txBody>
      </p:sp>
      <p:sp>
        <p:nvSpPr>
          <p:cNvPr id="3" name="Title 2">
            <a:extLst>
              <a:ext uri="{FF2B5EF4-FFF2-40B4-BE49-F238E27FC236}">
                <a16:creationId xmlns:a16="http://schemas.microsoft.com/office/drawing/2014/main" id="{016EAE30-51C1-CC39-3133-6605AB9AA8EC}"/>
              </a:ext>
            </a:extLst>
          </p:cNvPr>
          <p:cNvSpPr>
            <a:spLocks noGrp="1"/>
          </p:cNvSpPr>
          <p:nvPr>
            <p:ph type="title" idx="2"/>
          </p:nvPr>
        </p:nvSpPr>
        <p:spPr>
          <a:xfrm>
            <a:off x="585089" y="554182"/>
            <a:ext cx="1061400" cy="938100"/>
          </a:xfrm>
        </p:spPr>
        <p:txBody>
          <a:bodyPr/>
          <a:lstStyle/>
          <a:p>
            <a:r>
              <a:rPr lang="en-US" sz="2800" dirty="0"/>
              <a:t>23</a:t>
            </a:r>
          </a:p>
        </p:txBody>
      </p:sp>
      <p:sp>
        <p:nvSpPr>
          <p:cNvPr id="4" name="Subtitle 3">
            <a:extLst>
              <a:ext uri="{FF2B5EF4-FFF2-40B4-BE49-F238E27FC236}">
                <a16:creationId xmlns:a16="http://schemas.microsoft.com/office/drawing/2014/main" id="{A9A27D84-A17E-6C7C-39BB-E6DB16A370DF}"/>
              </a:ext>
            </a:extLst>
          </p:cNvPr>
          <p:cNvSpPr>
            <a:spLocks noGrp="1"/>
          </p:cNvSpPr>
          <p:nvPr>
            <p:ph type="subTitle" idx="1"/>
          </p:nvPr>
        </p:nvSpPr>
        <p:spPr>
          <a:xfrm>
            <a:off x="438665" y="2323072"/>
            <a:ext cx="6808573" cy="1328148"/>
          </a:xfrm>
        </p:spPr>
        <p:txBody>
          <a:bodyPr/>
          <a:lstStyle/>
          <a:p>
            <a:r>
              <a:rPr lang="en-US" dirty="0"/>
              <a:t>Further research should explore the impact of mental health, substance</a:t>
            </a:r>
          </a:p>
          <a:p>
            <a:r>
              <a:rPr lang="en-US" dirty="0"/>
              <a:t>abuse, and social networks on crime patterns. Advanced predictive </a:t>
            </a:r>
          </a:p>
          <a:p>
            <a:r>
              <a:rPr lang="en-US" dirty="0"/>
              <a:t>modeling and geospatial analysis can help identify emerging crime trends </a:t>
            </a:r>
          </a:p>
          <a:p>
            <a:r>
              <a:rPr lang="en-US" dirty="0"/>
              <a:t>and inform targeted interventions.</a:t>
            </a:r>
          </a:p>
          <a:p>
            <a:endParaRPr lang="en-US" dirty="0"/>
          </a:p>
        </p:txBody>
      </p:sp>
      <p:pic>
        <p:nvPicPr>
          <p:cNvPr id="8" name="Picture 7">
            <a:extLst>
              <a:ext uri="{FF2B5EF4-FFF2-40B4-BE49-F238E27FC236}">
                <a16:creationId xmlns:a16="http://schemas.microsoft.com/office/drawing/2014/main" id="{16F23CF4-DC0E-2EE6-6CD8-5A1BF530F505}"/>
              </a:ext>
            </a:extLst>
          </p:cNvPr>
          <p:cNvPicPr>
            <a:picLocks noChangeAspect="1"/>
          </p:cNvPicPr>
          <p:nvPr/>
        </p:nvPicPr>
        <p:blipFill>
          <a:blip r:embed="rId2"/>
          <a:stretch>
            <a:fillRect/>
          </a:stretch>
        </p:blipFill>
        <p:spPr>
          <a:xfrm>
            <a:off x="7247238" y="3731538"/>
            <a:ext cx="1622073" cy="1152686"/>
          </a:xfrm>
          <a:prstGeom prst="rect">
            <a:avLst/>
          </a:prstGeom>
        </p:spPr>
      </p:pic>
    </p:spTree>
    <p:extLst>
      <p:ext uri="{BB962C8B-B14F-4D97-AF65-F5344CB8AC3E}">
        <p14:creationId xmlns:p14="http://schemas.microsoft.com/office/powerpoint/2010/main" val="2425616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5799-6FDA-9EB6-D552-4A3A42BAAB44}"/>
              </a:ext>
            </a:extLst>
          </p:cNvPr>
          <p:cNvSpPr>
            <a:spLocks noGrp="1"/>
          </p:cNvSpPr>
          <p:nvPr>
            <p:ph type="title"/>
          </p:nvPr>
        </p:nvSpPr>
        <p:spPr>
          <a:xfrm>
            <a:off x="1108225" y="1909119"/>
            <a:ext cx="4213200" cy="1021893"/>
          </a:xfrm>
        </p:spPr>
        <p:txBody>
          <a:bodyPr/>
          <a:lstStyle/>
          <a:p>
            <a:r>
              <a:rPr lang="en-US" dirty="0"/>
              <a:t>Thanks! </a:t>
            </a:r>
          </a:p>
        </p:txBody>
      </p:sp>
      <p:sp>
        <p:nvSpPr>
          <p:cNvPr id="3" name="Title 2">
            <a:extLst>
              <a:ext uri="{FF2B5EF4-FFF2-40B4-BE49-F238E27FC236}">
                <a16:creationId xmlns:a16="http://schemas.microsoft.com/office/drawing/2014/main" id="{CEE24A6A-403B-7265-26F3-134C4F22F801}"/>
              </a:ext>
            </a:extLst>
          </p:cNvPr>
          <p:cNvSpPr>
            <a:spLocks noGrp="1"/>
          </p:cNvSpPr>
          <p:nvPr>
            <p:ph type="title" idx="2"/>
          </p:nvPr>
        </p:nvSpPr>
        <p:spPr>
          <a:xfrm>
            <a:off x="574589" y="654909"/>
            <a:ext cx="1013254" cy="617838"/>
          </a:xfrm>
        </p:spPr>
        <p:txBody>
          <a:bodyPr/>
          <a:lstStyle/>
          <a:p>
            <a:r>
              <a:rPr lang="en-US" sz="2800" dirty="0"/>
              <a:t>24</a:t>
            </a:r>
          </a:p>
        </p:txBody>
      </p:sp>
      <p:grpSp>
        <p:nvGrpSpPr>
          <p:cNvPr id="7" name="Google Shape;1667;p70">
            <a:extLst>
              <a:ext uri="{FF2B5EF4-FFF2-40B4-BE49-F238E27FC236}">
                <a16:creationId xmlns:a16="http://schemas.microsoft.com/office/drawing/2014/main" id="{4F76FB0A-593F-6BA3-559C-55FDF0793564}"/>
              </a:ext>
            </a:extLst>
          </p:cNvPr>
          <p:cNvGrpSpPr/>
          <p:nvPr/>
        </p:nvGrpSpPr>
        <p:grpSpPr>
          <a:xfrm>
            <a:off x="4949075" y="1722587"/>
            <a:ext cx="3330900" cy="2749063"/>
            <a:chOff x="4949075" y="1722587"/>
            <a:chExt cx="3330900" cy="2749063"/>
          </a:xfrm>
        </p:grpSpPr>
        <p:sp>
          <p:nvSpPr>
            <p:cNvPr id="8" name="Google Shape;1668;p70">
              <a:extLst>
                <a:ext uri="{FF2B5EF4-FFF2-40B4-BE49-F238E27FC236}">
                  <a16:creationId xmlns:a16="http://schemas.microsoft.com/office/drawing/2014/main" id="{33ED6D29-6CD4-6362-E415-B769BB1D86E4}"/>
                </a:ext>
              </a:extLst>
            </p:cNvPr>
            <p:cNvSpPr/>
            <p:nvPr/>
          </p:nvSpPr>
          <p:spPr>
            <a:xfrm>
              <a:off x="4949075" y="4053150"/>
              <a:ext cx="3330900" cy="418500"/>
            </a:xfrm>
            <a:prstGeom prst="ellipse">
              <a:avLst/>
            </a:prstGeom>
            <a:solidFill>
              <a:srgbClr val="C6C6C6">
                <a:alpha val="4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9" name="Google Shape;1669;p70">
              <a:extLst>
                <a:ext uri="{FF2B5EF4-FFF2-40B4-BE49-F238E27FC236}">
                  <a16:creationId xmlns:a16="http://schemas.microsoft.com/office/drawing/2014/main" id="{96AEBB5B-5FBF-141D-49F9-43E9E0578EF8}"/>
                </a:ext>
              </a:extLst>
            </p:cNvPr>
            <p:cNvGrpSpPr/>
            <p:nvPr/>
          </p:nvGrpSpPr>
          <p:grpSpPr>
            <a:xfrm>
              <a:off x="5179469" y="1722587"/>
              <a:ext cx="2870108" cy="2565128"/>
              <a:chOff x="1057600" y="328927"/>
              <a:chExt cx="5322900" cy="4757285"/>
            </a:xfrm>
          </p:grpSpPr>
          <p:sp>
            <p:nvSpPr>
              <p:cNvPr id="10" name="Google Shape;1670;p70">
                <a:extLst>
                  <a:ext uri="{FF2B5EF4-FFF2-40B4-BE49-F238E27FC236}">
                    <a16:creationId xmlns:a16="http://schemas.microsoft.com/office/drawing/2014/main" id="{935BF536-502A-377E-4B9A-1DD5BD765B81}"/>
                  </a:ext>
                </a:extLst>
              </p:cNvPr>
              <p:cNvSpPr/>
              <p:nvPr/>
            </p:nvSpPr>
            <p:spPr>
              <a:xfrm>
                <a:off x="1217820" y="2695212"/>
                <a:ext cx="5001900" cy="2391000"/>
              </a:xfrm>
              <a:prstGeom prst="rect">
                <a:avLst/>
              </a:prstGeom>
              <a:solidFill>
                <a:srgbClr val="E8B9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671;p70">
                <a:extLst>
                  <a:ext uri="{FF2B5EF4-FFF2-40B4-BE49-F238E27FC236}">
                    <a16:creationId xmlns:a16="http://schemas.microsoft.com/office/drawing/2014/main" id="{9309A9D2-D2C7-A018-2DB6-7F0FD10CC26F}"/>
                  </a:ext>
                </a:extLst>
              </p:cNvPr>
              <p:cNvSpPr/>
              <p:nvPr/>
            </p:nvSpPr>
            <p:spPr>
              <a:xfrm>
                <a:off x="1217820" y="2695212"/>
                <a:ext cx="5001900" cy="2391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672;p70">
                <a:extLst>
                  <a:ext uri="{FF2B5EF4-FFF2-40B4-BE49-F238E27FC236}">
                    <a16:creationId xmlns:a16="http://schemas.microsoft.com/office/drawing/2014/main" id="{C27AD8F9-8435-30F1-04DF-070348C81661}"/>
                  </a:ext>
                </a:extLst>
              </p:cNvPr>
              <p:cNvSpPr/>
              <p:nvPr/>
            </p:nvSpPr>
            <p:spPr>
              <a:xfrm>
                <a:off x="1217820" y="2695212"/>
                <a:ext cx="5001900" cy="210000"/>
              </a:xfrm>
              <a:prstGeom prst="rect">
                <a:avLst/>
              </a:prstGeom>
              <a:solidFill>
                <a:srgbClr val="D3A9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673;p70">
                <a:extLst>
                  <a:ext uri="{FF2B5EF4-FFF2-40B4-BE49-F238E27FC236}">
                    <a16:creationId xmlns:a16="http://schemas.microsoft.com/office/drawing/2014/main" id="{50CB8A47-0134-6751-7728-F95EF61E0D13}"/>
                  </a:ext>
                </a:extLst>
              </p:cNvPr>
              <p:cNvSpPr/>
              <p:nvPr/>
            </p:nvSpPr>
            <p:spPr>
              <a:xfrm>
                <a:off x="1217820" y="2695212"/>
                <a:ext cx="5001900" cy="2100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674;p70">
                <a:extLst>
                  <a:ext uri="{FF2B5EF4-FFF2-40B4-BE49-F238E27FC236}">
                    <a16:creationId xmlns:a16="http://schemas.microsoft.com/office/drawing/2014/main" id="{1A6CABA6-A2EC-4CEB-ED75-974ABD1C9C7F}"/>
                  </a:ext>
                </a:extLst>
              </p:cNvPr>
              <p:cNvSpPr/>
              <p:nvPr/>
            </p:nvSpPr>
            <p:spPr>
              <a:xfrm>
                <a:off x="1513604" y="2990998"/>
                <a:ext cx="1279800" cy="180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675;p70">
                <a:extLst>
                  <a:ext uri="{FF2B5EF4-FFF2-40B4-BE49-F238E27FC236}">
                    <a16:creationId xmlns:a16="http://schemas.microsoft.com/office/drawing/2014/main" id="{CE423107-2E04-421A-D8C8-419FE0772230}"/>
                  </a:ext>
                </a:extLst>
              </p:cNvPr>
              <p:cNvSpPr/>
              <p:nvPr/>
            </p:nvSpPr>
            <p:spPr>
              <a:xfrm>
                <a:off x="3078788" y="2990998"/>
                <a:ext cx="1279800" cy="180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76;p70">
                <a:extLst>
                  <a:ext uri="{FF2B5EF4-FFF2-40B4-BE49-F238E27FC236}">
                    <a16:creationId xmlns:a16="http://schemas.microsoft.com/office/drawing/2014/main" id="{02C7F8DA-77AC-86E3-A652-2FB9EC16C82B}"/>
                  </a:ext>
                </a:extLst>
              </p:cNvPr>
              <p:cNvSpPr/>
              <p:nvPr/>
            </p:nvSpPr>
            <p:spPr>
              <a:xfrm>
                <a:off x="4656301" y="2990998"/>
                <a:ext cx="1270200" cy="1800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677;p70">
                <a:extLst>
                  <a:ext uri="{FF2B5EF4-FFF2-40B4-BE49-F238E27FC236}">
                    <a16:creationId xmlns:a16="http://schemas.microsoft.com/office/drawing/2014/main" id="{C883528E-B1A4-E7C1-9854-41A1A169AD74}"/>
                  </a:ext>
                </a:extLst>
              </p:cNvPr>
              <p:cNvSpPr/>
              <p:nvPr/>
            </p:nvSpPr>
            <p:spPr>
              <a:xfrm>
                <a:off x="1994248" y="1561368"/>
                <a:ext cx="492973" cy="369732"/>
              </a:xfrm>
              <a:custGeom>
                <a:avLst/>
                <a:gdLst/>
                <a:ahLst/>
                <a:cxnLst/>
                <a:rect l="l" t="t" r="r" b="b"/>
                <a:pathLst>
                  <a:path w="28" h="21" extrusionOk="0">
                    <a:moveTo>
                      <a:pt x="0" y="8"/>
                    </a:moveTo>
                    <a:cubicBezTo>
                      <a:pt x="0" y="0"/>
                      <a:pt x="0" y="0"/>
                      <a:pt x="0" y="0"/>
                    </a:cubicBezTo>
                    <a:cubicBezTo>
                      <a:pt x="4" y="4"/>
                      <a:pt x="7" y="5"/>
                      <a:pt x="14" y="5"/>
                    </a:cubicBezTo>
                    <a:cubicBezTo>
                      <a:pt x="14" y="5"/>
                      <a:pt x="14" y="5"/>
                      <a:pt x="14" y="5"/>
                    </a:cubicBezTo>
                    <a:cubicBezTo>
                      <a:pt x="14" y="5"/>
                      <a:pt x="14" y="5"/>
                      <a:pt x="14" y="5"/>
                    </a:cubicBezTo>
                    <a:cubicBezTo>
                      <a:pt x="14" y="5"/>
                      <a:pt x="14" y="5"/>
                      <a:pt x="14" y="5"/>
                    </a:cubicBezTo>
                    <a:cubicBezTo>
                      <a:pt x="14" y="5"/>
                      <a:pt x="14" y="5"/>
                      <a:pt x="14" y="5"/>
                    </a:cubicBezTo>
                    <a:cubicBezTo>
                      <a:pt x="21" y="5"/>
                      <a:pt x="24" y="4"/>
                      <a:pt x="28" y="0"/>
                    </a:cubicBezTo>
                    <a:cubicBezTo>
                      <a:pt x="28" y="8"/>
                      <a:pt x="28" y="8"/>
                      <a:pt x="28" y="8"/>
                    </a:cubicBezTo>
                    <a:cubicBezTo>
                      <a:pt x="14" y="21"/>
                      <a:pt x="14" y="21"/>
                      <a:pt x="14" y="21"/>
                    </a:cubicBezTo>
                    <a:lnTo>
                      <a:pt x="0" y="8"/>
                    </a:lnTo>
                    <a:close/>
                  </a:path>
                </a:pathLst>
              </a:custGeom>
              <a:solidFill>
                <a:srgbClr val="5537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678;p70">
                <a:extLst>
                  <a:ext uri="{FF2B5EF4-FFF2-40B4-BE49-F238E27FC236}">
                    <a16:creationId xmlns:a16="http://schemas.microsoft.com/office/drawing/2014/main" id="{1F632D51-46A2-98EA-0E04-343AB455F30F}"/>
                  </a:ext>
                </a:extLst>
              </p:cNvPr>
              <p:cNvSpPr/>
              <p:nvPr/>
            </p:nvSpPr>
            <p:spPr>
              <a:xfrm>
                <a:off x="2450252" y="1844833"/>
                <a:ext cx="727139" cy="677846"/>
              </a:xfrm>
              <a:custGeom>
                <a:avLst/>
                <a:gdLst/>
                <a:ahLst/>
                <a:cxnLst/>
                <a:rect l="l" t="t" r="r" b="b"/>
                <a:pathLst>
                  <a:path w="42" h="39" extrusionOk="0">
                    <a:moveTo>
                      <a:pt x="8" y="12"/>
                    </a:moveTo>
                    <a:cubicBezTo>
                      <a:pt x="15" y="13"/>
                      <a:pt x="15" y="13"/>
                      <a:pt x="15" y="13"/>
                    </a:cubicBezTo>
                    <a:cubicBezTo>
                      <a:pt x="18" y="0"/>
                      <a:pt x="18" y="0"/>
                      <a:pt x="18" y="0"/>
                    </a:cubicBezTo>
                    <a:cubicBezTo>
                      <a:pt x="30" y="3"/>
                      <a:pt x="30" y="3"/>
                      <a:pt x="30" y="3"/>
                    </a:cubicBezTo>
                    <a:cubicBezTo>
                      <a:pt x="37" y="5"/>
                      <a:pt x="42" y="12"/>
                      <a:pt x="42" y="19"/>
                    </a:cubicBezTo>
                    <a:cubicBezTo>
                      <a:pt x="42" y="39"/>
                      <a:pt x="42" y="39"/>
                      <a:pt x="42" y="39"/>
                    </a:cubicBezTo>
                    <a:cubicBezTo>
                      <a:pt x="38" y="39"/>
                      <a:pt x="38" y="39"/>
                      <a:pt x="38" y="39"/>
                    </a:cubicBezTo>
                    <a:cubicBezTo>
                      <a:pt x="25" y="39"/>
                      <a:pt x="25" y="39"/>
                      <a:pt x="25" y="39"/>
                    </a:cubicBezTo>
                    <a:cubicBezTo>
                      <a:pt x="21" y="39"/>
                      <a:pt x="21" y="39"/>
                      <a:pt x="21" y="39"/>
                    </a:cubicBezTo>
                    <a:cubicBezTo>
                      <a:pt x="0" y="39"/>
                      <a:pt x="0" y="39"/>
                      <a:pt x="0" y="39"/>
                    </a:cubicBezTo>
                    <a:cubicBezTo>
                      <a:pt x="14" y="17"/>
                      <a:pt x="14" y="17"/>
                      <a:pt x="14" y="17"/>
                    </a:cubicBezTo>
                    <a:lnTo>
                      <a:pt x="8"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679;p70">
                <a:extLst>
                  <a:ext uri="{FF2B5EF4-FFF2-40B4-BE49-F238E27FC236}">
                    <a16:creationId xmlns:a16="http://schemas.microsoft.com/office/drawing/2014/main" id="{E257EC89-26E4-D995-F063-423BB65E4EF0}"/>
                  </a:ext>
                </a:extLst>
              </p:cNvPr>
              <p:cNvSpPr/>
              <p:nvPr/>
            </p:nvSpPr>
            <p:spPr>
              <a:xfrm>
                <a:off x="1304086" y="1844833"/>
                <a:ext cx="714811" cy="677846"/>
              </a:xfrm>
              <a:custGeom>
                <a:avLst/>
                <a:gdLst/>
                <a:ahLst/>
                <a:cxnLst/>
                <a:rect l="l" t="t" r="r" b="b"/>
                <a:pathLst>
                  <a:path w="41" h="39" extrusionOk="0">
                    <a:moveTo>
                      <a:pt x="11" y="3"/>
                    </a:moveTo>
                    <a:cubicBezTo>
                      <a:pt x="23" y="0"/>
                      <a:pt x="23" y="0"/>
                      <a:pt x="23" y="0"/>
                    </a:cubicBezTo>
                    <a:cubicBezTo>
                      <a:pt x="23" y="0"/>
                      <a:pt x="23" y="0"/>
                      <a:pt x="23" y="0"/>
                    </a:cubicBezTo>
                    <a:cubicBezTo>
                      <a:pt x="27" y="13"/>
                      <a:pt x="27" y="13"/>
                      <a:pt x="27" y="13"/>
                    </a:cubicBezTo>
                    <a:cubicBezTo>
                      <a:pt x="34" y="12"/>
                      <a:pt x="34" y="12"/>
                      <a:pt x="34" y="12"/>
                    </a:cubicBezTo>
                    <a:cubicBezTo>
                      <a:pt x="28" y="17"/>
                      <a:pt x="28" y="17"/>
                      <a:pt x="28" y="17"/>
                    </a:cubicBezTo>
                    <a:cubicBezTo>
                      <a:pt x="41" y="39"/>
                      <a:pt x="41" y="39"/>
                      <a:pt x="41" y="39"/>
                    </a:cubicBezTo>
                    <a:cubicBezTo>
                      <a:pt x="20" y="39"/>
                      <a:pt x="20" y="39"/>
                      <a:pt x="20" y="39"/>
                    </a:cubicBezTo>
                    <a:cubicBezTo>
                      <a:pt x="17" y="39"/>
                      <a:pt x="17" y="39"/>
                      <a:pt x="17" y="39"/>
                    </a:cubicBezTo>
                    <a:cubicBezTo>
                      <a:pt x="4" y="39"/>
                      <a:pt x="4" y="39"/>
                      <a:pt x="4" y="39"/>
                    </a:cubicBezTo>
                    <a:cubicBezTo>
                      <a:pt x="0" y="39"/>
                      <a:pt x="0" y="39"/>
                      <a:pt x="0" y="39"/>
                    </a:cubicBezTo>
                    <a:cubicBezTo>
                      <a:pt x="0" y="19"/>
                      <a:pt x="0" y="19"/>
                      <a:pt x="0" y="19"/>
                    </a:cubicBezTo>
                    <a:cubicBezTo>
                      <a:pt x="0" y="12"/>
                      <a:pt x="4" y="5"/>
                      <a:pt x="11"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680;p70">
                <a:extLst>
                  <a:ext uri="{FF2B5EF4-FFF2-40B4-BE49-F238E27FC236}">
                    <a16:creationId xmlns:a16="http://schemas.microsoft.com/office/drawing/2014/main" id="{C9F19BA6-4FE9-C882-AC7B-DE478833FAAB}"/>
                  </a:ext>
                </a:extLst>
              </p:cNvPr>
              <p:cNvSpPr/>
              <p:nvPr/>
            </p:nvSpPr>
            <p:spPr>
              <a:xfrm>
                <a:off x="2314680" y="2005046"/>
                <a:ext cx="135571" cy="419030"/>
              </a:xfrm>
              <a:custGeom>
                <a:avLst/>
                <a:gdLst/>
                <a:ahLst/>
                <a:cxnLst/>
                <a:rect l="l" t="t" r="r" b="b"/>
                <a:pathLst>
                  <a:path w="11" h="34" extrusionOk="0">
                    <a:moveTo>
                      <a:pt x="7" y="5"/>
                    </a:moveTo>
                    <a:lnTo>
                      <a:pt x="11" y="1"/>
                    </a:lnTo>
                    <a:lnTo>
                      <a:pt x="1" y="34"/>
                    </a:lnTo>
                    <a:lnTo>
                      <a:pt x="0" y="7"/>
                    </a:lnTo>
                    <a:lnTo>
                      <a:pt x="0" y="0"/>
                    </a:lnTo>
                    <a:lnTo>
                      <a:pt x="7" y="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681;p70">
                <a:extLst>
                  <a:ext uri="{FF2B5EF4-FFF2-40B4-BE49-F238E27FC236}">
                    <a16:creationId xmlns:a16="http://schemas.microsoft.com/office/drawing/2014/main" id="{4FF99DFF-FF18-AE2E-F5A9-310432B0BBDE}"/>
                  </a:ext>
                </a:extLst>
              </p:cNvPr>
              <p:cNvSpPr/>
              <p:nvPr/>
            </p:nvSpPr>
            <p:spPr>
              <a:xfrm>
                <a:off x="2031225" y="2005046"/>
                <a:ext cx="135571" cy="419030"/>
              </a:xfrm>
              <a:custGeom>
                <a:avLst/>
                <a:gdLst/>
                <a:ahLst/>
                <a:cxnLst/>
                <a:rect l="l" t="t" r="r" b="b"/>
                <a:pathLst>
                  <a:path w="11" h="34" extrusionOk="0">
                    <a:moveTo>
                      <a:pt x="10" y="0"/>
                    </a:moveTo>
                    <a:lnTo>
                      <a:pt x="11" y="7"/>
                    </a:lnTo>
                    <a:lnTo>
                      <a:pt x="9" y="34"/>
                    </a:lnTo>
                    <a:lnTo>
                      <a:pt x="0" y="1"/>
                    </a:lnTo>
                    <a:lnTo>
                      <a:pt x="4" y="5"/>
                    </a:lnTo>
                    <a:lnTo>
                      <a:pt x="1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682;p70">
                <a:extLst>
                  <a:ext uri="{FF2B5EF4-FFF2-40B4-BE49-F238E27FC236}">
                    <a16:creationId xmlns:a16="http://schemas.microsoft.com/office/drawing/2014/main" id="{EE9B48B8-18E1-8328-73AE-61ED72F268D7}"/>
                  </a:ext>
                </a:extLst>
              </p:cNvPr>
              <p:cNvSpPr/>
              <p:nvPr/>
            </p:nvSpPr>
            <p:spPr>
              <a:xfrm>
                <a:off x="2240735" y="1709260"/>
                <a:ext cx="295784" cy="357412"/>
              </a:xfrm>
              <a:custGeom>
                <a:avLst/>
                <a:gdLst/>
                <a:ahLst/>
                <a:cxnLst/>
                <a:rect l="l" t="t" r="r" b="b"/>
                <a:pathLst>
                  <a:path w="24" h="29" extrusionOk="0">
                    <a:moveTo>
                      <a:pt x="17" y="25"/>
                    </a:moveTo>
                    <a:lnTo>
                      <a:pt x="13" y="29"/>
                    </a:lnTo>
                    <a:lnTo>
                      <a:pt x="6" y="24"/>
                    </a:lnTo>
                    <a:lnTo>
                      <a:pt x="0" y="18"/>
                    </a:lnTo>
                    <a:lnTo>
                      <a:pt x="20" y="0"/>
                    </a:lnTo>
                    <a:lnTo>
                      <a:pt x="24" y="3"/>
                    </a:lnTo>
                    <a:lnTo>
                      <a:pt x="17" y="25"/>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683;p70">
                <a:extLst>
                  <a:ext uri="{FF2B5EF4-FFF2-40B4-BE49-F238E27FC236}">
                    <a16:creationId xmlns:a16="http://schemas.microsoft.com/office/drawing/2014/main" id="{83B7E6B2-B536-4B61-D38D-17ACE1042980}"/>
                  </a:ext>
                </a:extLst>
              </p:cNvPr>
              <p:cNvSpPr/>
              <p:nvPr/>
            </p:nvSpPr>
            <p:spPr>
              <a:xfrm>
                <a:off x="1944951" y="1709260"/>
                <a:ext cx="295784" cy="357412"/>
              </a:xfrm>
              <a:custGeom>
                <a:avLst/>
                <a:gdLst/>
                <a:ahLst/>
                <a:cxnLst/>
                <a:rect l="l" t="t" r="r" b="b"/>
                <a:pathLst>
                  <a:path w="24" h="29" extrusionOk="0">
                    <a:moveTo>
                      <a:pt x="17" y="24"/>
                    </a:moveTo>
                    <a:lnTo>
                      <a:pt x="11" y="29"/>
                    </a:lnTo>
                    <a:lnTo>
                      <a:pt x="7" y="25"/>
                    </a:lnTo>
                    <a:lnTo>
                      <a:pt x="0" y="3"/>
                    </a:lnTo>
                    <a:lnTo>
                      <a:pt x="4" y="0"/>
                    </a:lnTo>
                    <a:lnTo>
                      <a:pt x="24" y="18"/>
                    </a:lnTo>
                    <a:lnTo>
                      <a:pt x="17" y="2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684;p70">
                <a:extLst>
                  <a:ext uri="{FF2B5EF4-FFF2-40B4-BE49-F238E27FC236}">
                    <a16:creationId xmlns:a16="http://schemas.microsoft.com/office/drawing/2014/main" id="{8D056920-A000-BC7D-E88A-5CE366A5F24B}"/>
                  </a:ext>
                </a:extLst>
              </p:cNvPr>
              <p:cNvSpPr/>
              <p:nvPr/>
            </p:nvSpPr>
            <p:spPr>
              <a:xfrm>
                <a:off x="2154468" y="1931100"/>
                <a:ext cx="160220" cy="160221"/>
              </a:xfrm>
              <a:custGeom>
                <a:avLst/>
                <a:gdLst/>
                <a:ahLst/>
                <a:cxnLst/>
                <a:rect l="l" t="t" r="r" b="b"/>
                <a:pathLst>
                  <a:path w="13" h="13" extrusionOk="0">
                    <a:moveTo>
                      <a:pt x="7" y="0"/>
                    </a:moveTo>
                    <a:lnTo>
                      <a:pt x="13" y="6"/>
                    </a:lnTo>
                    <a:lnTo>
                      <a:pt x="13" y="13"/>
                    </a:lnTo>
                    <a:lnTo>
                      <a:pt x="1" y="13"/>
                    </a:lnTo>
                    <a:lnTo>
                      <a:pt x="0" y="6"/>
                    </a:lnTo>
                    <a:lnTo>
                      <a:pt x="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685;p70">
                <a:extLst>
                  <a:ext uri="{FF2B5EF4-FFF2-40B4-BE49-F238E27FC236}">
                    <a16:creationId xmlns:a16="http://schemas.microsoft.com/office/drawing/2014/main" id="{EF8FDD72-7548-58EB-8604-7DE7BC045156}"/>
                  </a:ext>
                </a:extLst>
              </p:cNvPr>
              <p:cNvSpPr/>
              <p:nvPr/>
            </p:nvSpPr>
            <p:spPr>
              <a:xfrm>
                <a:off x="2142140" y="2066654"/>
                <a:ext cx="184855" cy="456016"/>
              </a:xfrm>
              <a:custGeom>
                <a:avLst/>
                <a:gdLst/>
                <a:ahLst/>
                <a:cxnLst/>
                <a:rect l="l" t="t" r="r" b="b"/>
                <a:pathLst>
                  <a:path w="15" h="35" extrusionOk="0">
                    <a:moveTo>
                      <a:pt x="2" y="0"/>
                    </a:moveTo>
                    <a:lnTo>
                      <a:pt x="14" y="0"/>
                    </a:lnTo>
                    <a:lnTo>
                      <a:pt x="15" y="27"/>
                    </a:lnTo>
                    <a:lnTo>
                      <a:pt x="14" y="35"/>
                    </a:lnTo>
                    <a:lnTo>
                      <a:pt x="2" y="35"/>
                    </a:lnTo>
                    <a:lnTo>
                      <a:pt x="0" y="27"/>
                    </a:lnTo>
                    <a:lnTo>
                      <a:pt x="2"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686;p70">
                <a:extLst>
                  <a:ext uri="{FF2B5EF4-FFF2-40B4-BE49-F238E27FC236}">
                    <a16:creationId xmlns:a16="http://schemas.microsoft.com/office/drawing/2014/main" id="{EC98808A-CEF5-7689-10E7-6692955D9415}"/>
                  </a:ext>
                </a:extLst>
              </p:cNvPr>
              <p:cNvSpPr/>
              <p:nvPr/>
            </p:nvSpPr>
            <p:spPr>
              <a:xfrm>
                <a:off x="1723113" y="575415"/>
                <a:ext cx="1035243" cy="1084547"/>
              </a:xfrm>
              <a:custGeom>
                <a:avLst/>
                <a:gdLst/>
                <a:ahLst/>
                <a:cxnLst/>
                <a:rect l="l" t="t" r="r" b="b"/>
                <a:pathLst>
                  <a:path w="60" h="62" extrusionOk="0">
                    <a:moveTo>
                      <a:pt x="30" y="62"/>
                    </a:moveTo>
                    <a:cubicBezTo>
                      <a:pt x="30" y="62"/>
                      <a:pt x="30" y="62"/>
                      <a:pt x="30" y="62"/>
                    </a:cubicBezTo>
                    <a:cubicBezTo>
                      <a:pt x="30" y="62"/>
                      <a:pt x="30" y="62"/>
                      <a:pt x="30" y="62"/>
                    </a:cubicBezTo>
                    <a:cubicBezTo>
                      <a:pt x="30" y="62"/>
                      <a:pt x="30" y="62"/>
                      <a:pt x="30" y="62"/>
                    </a:cubicBezTo>
                    <a:cubicBezTo>
                      <a:pt x="30" y="62"/>
                      <a:pt x="30" y="62"/>
                      <a:pt x="30" y="62"/>
                    </a:cubicBezTo>
                    <a:cubicBezTo>
                      <a:pt x="23" y="62"/>
                      <a:pt x="20" y="61"/>
                      <a:pt x="16" y="57"/>
                    </a:cubicBezTo>
                    <a:cubicBezTo>
                      <a:pt x="14" y="55"/>
                      <a:pt x="13" y="52"/>
                      <a:pt x="10" y="49"/>
                    </a:cubicBezTo>
                    <a:cubicBezTo>
                      <a:pt x="8" y="46"/>
                      <a:pt x="7" y="42"/>
                      <a:pt x="6" y="37"/>
                    </a:cubicBezTo>
                    <a:cubicBezTo>
                      <a:pt x="5" y="37"/>
                      <a:pt x="5" y="37"/>
                      <a:pt x="5" y="37"/>
                    </a:cubicBezTo>
                    <a:cubicBezTo>
                      <a:pt x="5" y="37"/>
                      <a:pt x="4" y="37"/>
                      <a:pt x="4" y="37"/>
                    </a:cubicBezTo>
                    <a:cubicBezTo>
                      <a:pt x="2" y="36"/>
                      <a:pt x="1" y="33"/>
                      <a:pt x="0" y="29"/>
                    </a:cubicBezTo>
                    <a:cubicBezTo>
                      <a:pt x="0" y="25"/>
                      <a:pt x="0" y="20"/>
                      <a:pt x="3" y="20"/>
                    </a:cubicBezTo>
                    <a:cubicBezTo>
                      <a:pt x="4" y="20"/>
                      <a:pt x="5" y="21"/>
                      <a:pt x="7" y="22"/>
                    </a:cubicBezTo>
                    <a:cubicBezTo>
                      <a:pt x="7" y="10"/>
                      <a:pt x="7" y="10"/>
                      <a:pt x="7" y="10"/>
                    </a:cubicBezTo>
                    <a:cubicBezTo>
                      <a:pt x="7" y="4"/>
                      <a:pt x="11" y="0"/>
                      <a:pt x="16" y="0"/>
                    </a:cubicBezTo>
                    <a:cubicBezTo>
                      <a:pt x="43" y="0"/>
                      <a:pt x="43" y="0"/>
                      <a:pt x="43" y="0"/>
                    </a:cubicBezTo>
                    <a:cubicBezTo>
                      <a:pt x="49" y="0"/>
                      <a:pt x="53" y="4"/>
                      <a:pt x="53" y="10"/>
                    </a:cubicBezTo>
                    <a:cubicBezTo>
                      <a:pt x="53" y="22"/>
                      <a:pt x="53" y="22"/>
                      <a:pt x="53" y="22"/>
                    </a:cubicBezTo>
                    <a:cubicBezTo>
                      <a:pt x="54" y="21"/>
                      <a:pt x="56" y="20"/>
                      <a:pt x="57" y="20"/>
                    </a:cubicBezTo>
                    <a:cubicBezTo>
                      <a:pt x="60" y="20"/>
                      <a:pt x="60" y="25"/>
                      <a:pt x="59" y="29"/>
                    </a:cubicBezTo>
                    <a:cubicBezTo>
                      <a:pt x="59" y="33"/>
                      <a:pt x="58" y="36"/>
                      <a:pt x="56" y="37"/>
                    </a:cubicBezTo>
                    <a:cubicBezTo>
                      <a:pt x="55" y="37"/>
                      <a:pt x="55" y="37"/>
                      <a:pt x="54" y="37"/>
                    </a:cubicBezTo>
                    <a:cubicBezTo>
                      <a:pt x="54" y="37"/>
                      <a:pt x="54" y="37"/>
                      <a:pt x="54" y="37"/>
                    </a:cubicBezTo>
                    <a:cubicBezTo>
                      <a:pt x="53" y="42"/>
                      <a:pt x="51" y="46"/>
                      <a:pt x="49" y="49"/>
                    </a:cubicBezTo>
                    <a:cubicBezTo>
                      <a:pt x="47" y="52"/>
                      <a:pt x="45" y="55"/>
                      <a:pt x="44" y="57"/>
                    </a:cubicBezTo>
                    <a:cubicBezTo>
                      <a:pt x="40" y="61"/>
                      <a:pt x="37" y="62"/>
                      <a:pt x="30" y="62"/>
                    </a:cubicBezTo>
                    <a:close/>
                  </a:path>
                </a:pathLst>
              </a:custGeom>
              <a:solidFill>
                <a:srgbClr val="744E24"/>
              </a:solidFill>
              <a:ln w="9525" cap="flat" cmpd="sng">
                <a:solidFill>
                  <a:srgbClr val="744E2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687;p70">
                <a:extLst>
                  <a:ext uri="{FF2B5EF4-FFF2-40B4-BE49-F238E27FC236}">
                    <a16:creationId xmlns:a16="http://schemas.microsoft.com/office/drawing/2014/main" id="{231A87F0-573B-9FA1-E046-69C4E2E1FCBA}"/>
                  </a:ext>
                </a:extLst>
              </p:cNvPr>
              <p:cNvSpPr/>
              <p:nvPr/>
            </p:nvSpPr>
            <p:spPr>
              <a:xfrm>
                <a:off x="1735441" y="328927"/>
                <a:ext cx="998274" cy="628549"/>
              </a:xfrm>
              <a:custGeom>
                <a:avLst/>
                <a:gdLst/>
                <a:ahLst/>
                <a:cxnLst/>
                <a:rect l="l" t="t" r="r" b="b"/>
                <a:pathLst>
                  <a:path w="57" h="36" extrusionOk="0">
                    <a:moveTo>
                      <a:pt x="52" y="36"/>
                    </a:moveTo>
                    <a:cubicBezTo>
                      <a:pt x="52" y="24"/>
                      <a:pt x="52" y="24"/>
                      <a:pt x="52" y="24"/>
                    </a:cubicBezTo>
                    <a:cubicBezTo>
                      <a:pt x="52" y="18"/>
                      <a:pt x="48" y="14"/>
                      <a:pt x="42" y="14"/>
                    </a:cubicBezTo>
                    <a:cubicBezTo>
                      <a:pt x="15" y="14"/>
                      <a:pt x="15" y="14"/>
                      <a:pt x="15" y="14"/>
                    </a:cubicBezTo>
                    <a:cubicBezTo>
                      <a:pt x="10" y="14"/>
                      <a:pt x="6" y="18"/>
                      <a:pt x="6" y="24"/>
                    </a:cubicBezTo>
                    <a:cubicBezTo>
                      <a:pt x="6" y="36"/>
                      <a:pt x="6" y="36"/>
                      <a:pt x="6" y="36"/>
                    </a:cubicBezTo>
                    <a:cubicBezTo>
                      <a:pt x="4" y="35"/>
                      <a:pt x="3" y="34"/>
                      <a:pt x="2" y="34"/>
                    </a:cubicBezTo>
                    <a:cubicBezTo>
                      <a:pt x="1" y="23"/>
                      <a:pt x="1" y="23"/>
                      <a:pt x="1" y="23"/>
                    </a:cubicBezTo>
                    <a:cubicBezTo>
                      <a:pt x="0" y="18"/>
                      <a:pt x="3" y="12"/>
                      <a:pt x="6" y="8"/>
                    </a:cubicBezTo>
                    <a:cubicBezTo>
                      <a:pt x="12" y="2"/>
                      <a:pt x="18" y="0"/>
                      <a:pt x="29" y="0"/>
                    </a:cubicBezTo>
                    <a:cubicBezTo>
                      <a:pt x="29" y="0"/>
                      <a:pt x="29" y="0"/>
                      <a:pt x="29" y="0"/>
                    </a:cubicBezTo>
                    <a:cubicBezTo>
                      <a:pt x="29" y="0"/>
                      <a:pt x="29" y="0"/>
                      <a:pt x="29" y="0"/>
                    </a:cubicBezTo>
                    <a:cubicBezTo>
                      <a:pt x="40" y="0"/>
                      <a:pt x="46" y="2"/>
                      <a:pt x="51" y="8"/>
                    </a:cubicBezTo>
                    <a:cubicBezTo>
                      <a:pt x="55" y="12"/>
                      <a:pt x="57" y="18"/>
                      <a:pt x="57" y="23"/>
                    </a:cubicBezTo>
                    <a:cubicBezTo>
                      <a:pt x="56" y="34"/>
                      <a:pt x="56" y="34"/>
                      <a:pt x="56" y="34"/>
                    </a:cubicBezTo>
                    <a:cubicBezTo>
                      <a:pt x="55" y="34"/>
                      <a:pt x="53" y="35"/>
                      <a:pt x="52" y="36"/>
                    </a:cubicBezTo>
                    <a:close/>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688;p70">
                <a:extLst>
                  <a:ext uri="{FF2B5EF4-FFF2-40B4-BE49-F238E27FC236}">
                    <a16:creationId xmlns:a16="http://schemas.microsoft.com/office/drawing/2014/main" id="{9F06B852-5757-61A7-848A-0C81B4F0CB1B}"/>
                  </a:ext>
                </a:extLst>
              </p:cNvPr>
              <p:cNvSpPr/>
              <p:nvPr/>
            </p:nvSpPr>
            <p:spPr>
              <a:xfrm>
                <a:off x="1698465" y="1746237"/>
                <a:ext cx="468324" cy="776441"/>
              </a:xfrm>
              <a:custGeom>
                <a:avLst/>
                <a:gdLst/>
                <a:ahLst/>
                <a:cxnLst/>
                <a:rect l="l" t="t" r="r" b="b"/>
                <a:pathLst>
                  <a:path w="38" h="63" extrusionOk="0">
                    <a:moveTo>
                      <a:pt x="16" y="25"/>
                    </a:moveTo>
                    <a:lnTo>
                      <a:pt x="6" y="26"/>
                    </a:lnTo>
                    <a:lnTo>
                      <a:pt x="0" y="8"/>
                    </a:lnTo>
                    <a:lnTo>
                      <a:pt x="0" y="8"/>
                    </a:lnTo>
                    <a:lnTo>
                      <a:pt x="20" y="0"/>
                    </a:lnTo>
                    <a:lnTo>
                      <a:pt x="27" y="22"/>
                    </a:lnTo>
                    <a:lnTo>
                      <a:pt x="36" y="55"/>
                    </a:lnTo>
                    <a:lnTo>
                      <a:pt x="38" y="63"/>
                    </a:lnTo>
                    <a:lnTo>
                      <a:pt x="36" y="63"/>
                    </a:lnTo>
                    <a:lnTo>
                      <a:pt x="30" y="63"/>
                    </a:lnTo>
                    <a:lnTo>
                      <a:pt x="26" y="63"/>
                    </a:lnTo>
                    <a:lnTo>
                      <a:pt x="7" y="32"/>
                    </a:lnTo>
                    <a:lnTo>
                      <a:pt x="16" y="25"/>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689;p70">
                <a:extLst>
                  <a:ext uri="{FF2B5EF4-FFF2-40B4-BE49-F238E27FC236}">
                    <a16:creationId xmlns:a16="http://schemas.microsoft.com/office/drawing/2014/main" id="{24DF20D1-5821-3226-817E-9EAF2FFE2B29}"/>
                  </a:ext>
                </a:extLst>
              </p:cNvPr>
              <p:cNvSpPr/>
              <p:nvPr/>
            </p:nvSpPr>
            <p:spPr>
              <a:xfrm>
                <a:off x="2314680" y="1746237"/>
                <a:ext cx="443676" cy="776441"/>
              </a:xfrm>
              <a:custGeom>
                <a:avLst/>
                <a:gdLst/>
                <a:ahLst/>
                <a:cxnLst/>
                <a:rect l="l" t="t" r="r" b="b"/>
                <a:pathLst>
                  <a:path w="36" h="63" extrusionOk="0">
                    <a:moveTo>
                      <a:pt x="11" y="22"/>
                    </a:moveTo>
                    <a:lnTo>
                      <a:pt x="18" y="0"/>
                    </a:lnTo>
                    <a:lnTo>
                      <a:pt x="36" y="8"/>
                    </a:lnTo>
                    <a:lnTo>
                      <a:pt x="32" y="26"/>
                    </a:lnTo>
                    <a:lnTo>
                      <a:pt x="22" y="25"/>
                    </a:lnTo>
                    <a:lnTo>
                      <a:pt x="31" y="32"/>
                    </a:lnTo>
                    <a:lnTo>
                      <a:pt x="11" y="63"/>
                    </a:lnTo>
                    <a:lnTo>
                      <a:pt x="8" y="63"/>
                    </a:lnTo>
                    <a:lnTo>
                      <a:pt x="2" y="63"/>
                    </a:lnTo>
                    <a:lnTo>
                      <a:pt x="0" y="63"/>
                    </a:lnTo>
                    <a:lnTo>
                      <a:pt x="1" y="55"/>
                    </a:lnTo>
                    <a:lnTo>
                      <a:pt x="11" y="22"/>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690;p70">
                <a:extLst>
                  <a:ext uri="{FF2B5EF4-FFF2-40B4-BE49-F238E27FC236}">
                    <a16:creationId xmlns:a16="http://schemas.microsoft.com/office/drawing/2014/main" id="{095D71FC-8A83-099C-5A52-043E7306DF54}"/>
                  </a:ext>
                </a:extLst>
              </p:cNvPr>
              <p:cNvSpPr/>
              <p:nvPr/>
            </p:nvSpPr>
            <p:spPr>
              <a:xfrm>
                <a:off x="1772410" y="452171"/>
                <a:ext cx="862703" cy="308114"/>
              </a:xfrm>
              <a:custGeom>
                <a:avLst/>
                <a:gdLst/>
                <a:ahLst/>
                <a:cxnLst/>
                <a:rect l="l" t="t" r="r" b="b"/>
                <a:pathLst>
                  <a:path w="50" h="18" extrusionOk="0">
                    <a:moveTo>
                      <a:pt x="0" y="15"/>
                    </a:moveTo>
                    <a:cubicBezTo>
                      <a:pt x="15" y="15"/>
                      <a:pt x="32" y="18"/>
                      <a:pt x="45" y="8"/>
                    </a:cubicBezTo>
                    <a:cubicBezTo>
                      <a:pt x="50" y="5"/>
                      <a:pt x="47" y="0"/>
                      <a:pt x="47" y="0"/>
                    </a:cubicBezTo>
                    <a:cubicBezTo>
                      <a:pt x="6" y="0"/>
                      <a:pt x="6" y="0"/>
                      <a:pt x="6" y="0"/>
                    </a:cubicBezTo>
                    <a:lnTo>
                      <a:pt x="0" y="15"/>
                    </a:lnTo>
                    <a:close/>
                  </a:path>
                </a:pathLst>
              </a:custGeom>
              <a:solidFill>
                <a:srgbClr val="191919"/>
              </a:solidFill>
              <a:ln w="9525" cap="flat" cmpd="sng">
                <a:solidFill>
                  <a:srgbClr val="19191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691;p70">
                <a:extLst>
                  <a:ext uri="{FF2B5EF4-FFF2-40B4-BE49-F238E27FC236}">
                    <a16:creationId xmlns:a16="http://schemas.microsoft.com/office/drawing/2014/main" id="{50BA7373-C271-1CF4-8581-E519924492A2}"/>
                  </a:ext>
                </a:extLst>
              </p:cNvPr>
              <p:cNvSpPr/>
              <p:nvPr/>
            </p:nvSpPr>
            <p:spPr>
              <a:xfrm>
                <a:off x="2869279" y="1931100"/>
                <a:ext cx="332760" cy="591572"/>
              </a:xfrm>
              <a:custGeom>
                <a:avLst/>
                <a:gdLst/>
                <a:ahLst/>
                <a:cxnLst/>
                <a:rect l="l" t="t" r="r" b="b"/>
                <a:pathLst>
                  <a:path w="19" h="34" extrusionOk="0">
                    <a:moveTo>
                      <a:pt x="12" y="2"/>
                    </a:moveTo>
                    <a:cubicBezTo>
                      <a:pt x="0" y="9"/>
                      <a:pt x="3" y="18"/>
                      <a:pt x="3" y="25"/>
                    </a:cubicBezTo>
                    <a:cubicBezTo>
                      <a:pt x="3" y="34"/>
                      <a:pt x="3" y="34"/>
                      <a:pt x="3" y="34"/>
                    </a:cubicBezTo>
                    <a:cubicBezTo>
                      <a:pt x="19" y="34"/>
                      <a:pt x="19" y="34"/>
                      <a:pt x="19" y="34"/>
                    </a:cubicBezTo>
                    <a:cubicBezTo>
                      <a:pt x="15" y="0"/>
                      <a:pt x="15" y="0"/>
                      <a:pt x="15" y="0"/>
                    </a:cubicBezTo>
                    <a:cubicBezTo>
                      <a:pt x="14" y="1"/>
                      <a:pt x="12" y="2"/>
                      <a:pt x="12" y="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692;p70">
                <a:extLst>
                  <a:ext uri="{FF2B5EF4-FFF2-40B4-BE49-F238E27FC236}">
                    <a16:creationId xmlns:a16="http://schemas.microsoft.com/office/drawing/2014/main" id="{B0386254-90B8-1CAE-FF1E-52A775184624}"/>
                  </a:ext>
                </a:extLst>
              </p:cNvPr>
              <p:cNvSpPr/>
              <p:nvPr/>
            </p:nvSpPr>
            <p:spPr>
              <a:xfrm>
                <a:off x="3522464" y="1857153"/>
                <a:ext cx="406707" cy="665518"/>
              </a:xfrm>
              <a:custGeom>
                <a:avLst/>
                <a:gdLst/>
                <a:ahLst/>
                <a:cxnLst/>
                <a:rect l="l" t="t" r="r" b="b"/>
                <a:pathLst>
                  <a:path w="23" h="38" extrusionOk="0">
                    <a:moveTo>
                      <a:pt x="23" y="0"/>
                    </a:moveTo>
                    <a:cubicBezTo>
                      <a:pt x="21" y="5"/>
                      <a:pt x="17" y="9"/>
                      <a:pt x="12" y="9"/>
                    </a:cubicBezTo>
                    <a:cubicBezTo>
                      <a:pt x="11" y="9"/>
                      <a:pt x="11" y="9"/>
                      <a:pt x="11" y="9"/>
                    </a:cubicBezTo>
                    <a:cubicBezTo>
                      <a:pt x="5" y="9"/>
                      <a:pt x="1" y="5"/>
                      <a:pt x="0" y="0"/>
                    </a:cubicBezTo>
                    <a:cubicBezTo>
                      <a:pt x="0" y="0"/>
                      <a:pt x="0" y="0"/>
                      <a:pt x="0" y="0"/>
                    </a:cubicBezTo>
                    <a:cubicBezTo>
                      <a:pt x="11" y="38"/>
                      <a:pt x="11" y="38"/>
                      <a:pt x="11" y="38"/>
                    </a:cubicBezTo>
                    <a:cubicBezTo>
                      <a:pt x="23" y="0"/>
                      <a:pt x="23" y="0"/>
                      <a:pt x="2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693;p70">
                <a:extLst>
                  <a:ext uri="{FF2B5EF4-FFF2-40B4-BE49-F238E27FC236}">
                    <a16:creationId xmlns:a16="http://schemas.microsoft.com/office/drawing/2014/main" id="{53B0726E-7A3D-4C37-9BDB-E66F69235274}"/>
                  </a:ext>
                </a:extLst>
              </p:cNvPr>
              <p:cNvSpPr/>
              <p:nvPr/>
            </p:nvSpPr>
            <p:spPr>
              <a:xfrm>
                <a:off x="4237274" y="1931100"/>
                <a:ext cx="332760" cy="591572"/>
              </a:xfrm>
              <a:custGeom>
                <a:avLst/>
                <a:gdLst/>
                <a:ahLst/>
                <a:cxnLst/>
                <a:rect l="l" t="t" r="r" b="b"/>
                <a:pathLst>
                  <a:path w="19" h="34" extrusionOk="0">
                    <a:moveTo>
                      <a:pt x="8" y="2"/>
                    </a:moveTo>
                    <a:cubicBezTo>
                      <a:pt x="7" y="2"/>
                      <a:pt x="5" y="1"/>
                      <a:pt x="4" y="0"/>
                    </a:cubicBezTo>
                    <a:cubicBezTo>
                      <a:pt x="0" y="34"/>
                      <a:pt x="0" y="34"/>
                      <a:pt x="0" y="34"/>
                    </a:cubicBezTo>
                    <a:cubicBezTo>
                      <a:pt x="16" y="34"/>
                      <a:pt x="16" y="34"/>
                      <a:pt x="16" y="34"/>
                    </a:cubicBezTo>
                    <a:cubicBezTo>
                      <a:pt x="16" y="25"/>
                      <a:pt x="16" y="25"/>
                      <a:pt x="16" y="25"/>
                    </a:cubicBezTo>
                    <a:cubicBezTo>
                      <a:pt x="16" y="18"/>
                      <a:pt x="19" y="9"/>
                      <a:pt x="8" y="2"/>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694;p70">
                <a:extLst>
                  <a:ext uri="{FF2B5EF4-FFF2-40B4-BE49-F238E27FC236}">
                    <a16:creationId xmlns:a16="http://schemas.microsoft.com/office/drawing/2014/main" id="{7769B777-4EEE-E102-AFC4-88EFA8041756}"/>
                  </a:ext>
                </a:extLst>
              </p:cNvPr>
              <p:cNvSpPr/>
              <p:nvPr/>
            </p:nvSpPr>
            <p:spPr>
              <a:xfrm>
                <a:off x="3128085" y="1795535"/>
                <a:ext cx="591567" cy="727144"/>
              </a:xfrm>
              <a:custGeom>
                <a:avLst/>
                <a:gdLst/>
                <a:ahLst/>
                <a:cxnLst/>
                <a:rect l="l" t="t" r="r" b="b"/>
                <a:pathLst>
                  <a:path w="34" h="42" extrusionOk="0">
                    <a:moveTo>
                      <a:pt x="23" y="4"/>
                    </a:moveTo>
                    <a:cubicBezTo>
                      <a:pt x="22" y="3"/>
                      <a:pt x="22" y="3"/>
                      <a:pt x="22" y="2"/>
                    </a:cubicBezTo>
                    <a:cubicBezTo>
                      <a:pt x="22" y="0"/>
                      <a:pt x="22" y="0"/>
                      <a:pt x="22" y="0"/>
                    </a:cubicBezTo>
                    <a:cubicBezTo>
                      <a:pt x="1" y="8"/>
                      <a:pt x="1" y="8"/>
                      <a:pt x="1" y="8"/>
                    </a:cubicBezTo>
                    <a:cubicBezTo>
                      <a:pt x="1" y="8"/>
                      <a:pt x="1" y="8"/>
                      <a:pt x="0" y="8"/>
                    </a:cubicBezTo>
                    <a:cubicBezTo>
                      <a:pt x="4" y="42"/>
                      <a:pt x="4" y="42"/>
                      <a:pt x="4" y="42"/>
                    </a:cubicBezTo>
                    <a:cubicBezTo>
                      <a:pt x="34" y="42"/>
                      <a:pt x="34" y="42"/>
                      <a:pt x="34" y="42"/>
                    </a:cubicBezTo>
                    <a:cubicBezTo>
                      <a:pt x="23" y="4"/>
                      <a:pt x="23" y="4"/>
                      <a:pt x="23" y="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1695;p70">
                <a:extLst>
                  <a:ext uri="{FF2B5EF4-FFF2-40B4-BE49-F238E27FC236}">
                    <a16:creationId xmlns:a16="http://schemas.microsoft.com/office/drawing/2014/main" id="{E4A4A766-54CD-9098-A38F-046C53ADF1FD}"/>
                  </a:ext>
                </a:extLst>
              </p:cNvPr>
              <p:cNvSpPr/>
              <p:nvPr/>
            </p:nvSpPr>
            <p:spPr>
              <a:xfrm>
                <a:off x="2992522" y="328927"/>
                <a:ext cx="1454269" cy="1466607"/>
              </a:xfrm>
              <a:custGeom>
                <a:avLst/>
                <a:gdLst/>
                <a:ahLst/>
                <a:cxnLst/>
                <a:rect l="l" t="t" r="r" b="b"/>
                <a:pathLst>
                  <a:path w="84" h="84" extrusionOk="0">
                    <a:moveTo>
                      <a:pt x="24" y="65"/>
                    </a:moveTo>
                    <a:cubicBezTo>
                      <a:pt x="21" y="62"/>
                      <a:pt x="19" y="57"/>
                      <a:pt x="18" y="51"/>
                    </a:cubicBezTo>
                    <a:cubicBezTo>
                      <a:pt x="17" y="51"/>
                      <a:pt x="17" y="51"/>
                      <a:pt x="17" y="51"/>
                    </a:cubicBezTo>
                    <a:cubicBezTo>
                      <a:pt x="17" y="51"/>
                      <a:pt x="16" y="51"/>
                      <a:pt x="16" y="51"/>
                    </a:cubicBezTo>
                    <a:cubicBezTo>
                      <a:pt x="14" y="50"/>
                      <a:pt x="12" y="47"/>
                      <a:pt x="12" y="44"/>
                    </a:cubicBezTo>
                    <a:cubicBezTo>
                      <a:pt x="11" y="40"/>
                      <a:pt x="12" y="36"/>
                      <a:pt x="15" y="36"/>
                    </a:cubicBezTo>
                    <a:cubicBezTo>
                      <a:pt x="16" y="35"/>
                      <a:pt x="16" y="36"/>
                      <a:pt x="17" y="36"/>
                    </a:cubicBezTo>
                    <a:cubicBezTo>
                      <a:pt x="17" y="32"/>
                      <a:pt x="18" y="28"/>
                      <a:pt x="20" y="24"/>
                    </a:cubicBezTo>
                    <a:cubicBezTo>
                      <a:pt x="39" y="11"/>
                      <a:pt x="48" y="42"/>
                      <a:pt x="66" y="31"/>
                    </a:cubicBezTo>
                    <a:cubicBezTo>
                      <a:pt x="67" y="32"/>
                      <a:pt x="67" y="34"/>
                      <a:pt x="67" y="36"/>
                    </a:cubicBezTo>
                    <a:cubicBezTo>
                      <a:pt x="68" y="36"/>
                      <a:pt x="69" y="35"/>
                      <a:pt x="69" y="36"/>
                    </a:cubicBezTo>
                    <a:cubicBezTo>
                      <a:pt x="72" y="36"/>
                      <a:pt x="73" y="40"/>
                      <a:pt x="72" y="44"/>
                    </a:cubicBezTo>
                    <a:cubicBezTo>
                      <a:pt x="72" y="47"/>
                      <a:pt x="70" y="50"/>
                      <a:pt x="68" y="51"/>
                    </a:cubicBezTo>
                    <a:cubicBezTo>
                      <a:pt x="68" y="51"/>
                      <a:pt x="67" y="51"/>
                      <a:pt x="67" y="51"/>
                    </a:cubicBezTo>
                    <a:cubicBezTo>
                      <a:pt x="67" y="51"/>
                      <a:pt x="67" y="51"/>
                      <a:pt x="67" y="51"/>
                    </a:cubicBezTo>
                    <a:cubicBezTo>
                      <a:pt x="65" y="57"/>
                      <a:pt x="63" y="62"/>
                      <a:pt x="61" y="65"/>
                    </a:cubicBezTo>
                    <a:cubicBezTo>
                      <a:pt x="58" y="68"/>
                      <a:pt x="56" y="70"/>
                      <a:pt x="54" y="72"/>
                    </a:cubicBezTo>
                    <a:cubicBezTo>
                      <a:pt x="54" y="84"/>
                      <a:pt x="54" y="84"/>
                      <a:pt x="54" y="84"/>
                    </a:cubicBezTo>
                    <a:cubicBezTo>
                      <a:pt x="57" y="84"/>
                      <a:pt x="61" y="83"/>
                      <a:pt x="65" y="82"/>
                    </a:cubicBezTo>
                    <a:cubicBezTo>
                      <a:pt x="84" y="78"/>
                      <a:pt x="80" y="63"/>
                      <a:pt x="76" y="34"/>
                    </a:cubicBezTo>
                    <a:cubicBezTo>
                      <a:pt x="74" y="0"/>
                      <a:pt x="42" y="0"/>
                      <a:pt x="42" y="0"/>
                    </a:cubicBezTo>
                    <a:cubicBezTo>
                      <a:pt x="42" y="0"/>
                      <a:pt x="10" y="0"/>
                      <a:pt x="8" y="34"/>
                    </a:cubicBezTo>
                    <a:cubicBezTo>
                      <a:pt x="4" y="63"/>
                      <a:pt x="0" y="78"/>
                      <a:pt x="19" y="82"/>
                    </a:cubicBezTo>
                    <a:cubicBezTo>
                      <a:pt x="24" y="83"/>
                      <a:pt x="27" y="84"/>
                      <a:pt x="30" y="84"/>
                    </a:cubicBezTo>
                    <a:cubicBezTo>
                      <a:pt x="30" y="72"/>
                      <a:pt x="30" y="72"/>
                      <a:pt x="30" y="72"/>
                    </a:cubicBezTo>
                    <a:cubicBezTo>
                      <a:pt x="28" y="70"/>
                      <a:pt x="26" y="68"/>
                      <a:pt x="24" y="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1696;p70">
                <a:extLst>
                  <a:ext uri="{FF2B5EF4-FFF2-40B4-BE49-F238E27FC236}">
                    <a16:creationId xmlns:a16="http://schemas.microsoft.com/office/drawing/2014/main" id="{33C33B9A-63DA-69F6-0108-4D91310E6756}"/>
                  </a:ext>
                </a:extLst>
              </p:cNvPr>
              <p:cNvSpPr/>
              <p:nvPr/>
            </p:nvSpPr>
            <p:spPr>
              <a:xfrm>
                <a:off x="3719653" y="1795535"/>
                <a:ext cx="591567" cy="727144"/>
              </a:xfrm>
              <a:custGeom>
                <a:avLst/>
                <a:gdLst/>
                <a:ahLst/>
                <a:cxnLst/>
                <a:rect l="l" t="t" r="r" b="b"/>
                <a:pathLst>
                  <a:path w="34" h="42" extrusionOk="0">
                    <a:moveTo>
                      <a:pt x="33" y="8"/>
                    </a:moveTo>
                    <a:cubicBezTo>
                      <a:pt x="12" y="0"/>
                      <a:pt x="12" y="0"/>
                      <a:pt x="12" y="0"/>
                    </a:cubicBezTo>
                    <a:cubicBezTo>
                      <a:pt x="12" y="2"/>
                      <a:pt x="12" y="2"/>
                      <a:pt x="12" y="2"/>
                    </a:cubicBezTo>
                    <a:cubicBezTo>
                      <a:pt x="12" y="3"/>
                      <a:pt x="12" y="3"/>
                      <a:pt x="12" y="4"/>
                    </a:cubicBezTo>
                    <a:cubicBezTo>
                      <a:pt x="12" y="4"/>
                      <a:pt x="12" y="4"/>
                      <a:pt x="12" y="4"/>
                    </a:cubicBezTo>
                    <a:cubicBezTo>
                      <a:pt x="0" y="42"/>
                      <a:pt x="0" y="42"/>
                      <a:pt x="0" y="42"/>
                    </a:cubicBezTo>
                    <a:cubicBezTo>
                      <a:pt x="30" y="42"/>
                      <a:pt x="30" y="42"/>
                      <a:pt x="30" y="42"/>
                    </a:cubicBezTo>
                    <a:cubicBezTo>
                      <a:pt x="34" y="8"/>
                      <a:pt x="34" y="8"/>
                      <a:pt x="34" y="8"/>
                    </a:cubicBezTo>
                    <a:cubicBezTo>
                      <a:pt x="33" y="8"/>
                      <a:pt x="33" y="8"/>
                      <a:pt x="33" y="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1697;p70">
                <a:extLst>
                  <a:ext uri="{FF2B5EF4-FFF2-40B4-BE49-F238E27FC236}">
                    <a16:creationId xmlns:a16="http://schemas.microsoft.com/office/drawing/2014/main" id="{6F3AA928-B6E1-4D9A-4AC4-E454E58477A2}"/>
                  </a:ext>
                </a:extLst>
              </p:cNvPr>
              <p:cNvSpPr/>
              <p:nvPr/>
            </p:nvSpPr>
            <p:spPr>
              <a:xfrm>
                <a:off x="3510143" y="1586016"/>
                <a:ext cx="419027" cy="431358"/>
              </a:xfrm>
              <a:custGeom>
                <a:avLst/>
                <a:gdLst/>
                <a:ahLst/>
                <a:cxnLst/>
                <a:rect l="l" t="t" r="r" b="b"/>
                <a:pathLst>
                  <a:path w="24" h="25" extrusionOk="0">
                    <a:moveTo>
                      <a:pt x="1" y="16"/>
                    </a:moveTo>
                    <a:cubicBezTo>
                      <a:pt x="2" y="21"/>
                      <a:pt x="6" y="25"/>
                      <a:pt x="12" y="25"/>
                    </a:cubicBezTo>
                    <a:cubicBezTo>
                      <a:pt x="13" y="25"/>
                      <a:pt x="13" y="25"/>
                      <a:pt x="13" y="25"/>
                    </a:cubicBezTo>
                    <a:cubicBezTo>
                      <a:pt x="18" y="25"/>
                      <a:pt x="22" y="21"/>
                      <a:pt x="24" y="16"/>
                    </a:cubicBezTo>
                    <a:cubicBezTo>
                      <a:pt x="24" y="15"/>
                      <a:pt x="24" y="15"/>
                      <a:pt x="24" y="14"/>
                    </a:cubicBezTo>
                    <a:cubicBezTo>
                      <a:pt x="24" y="12"/>
                      <a:pt x="24" y="12"/>
                      <a:pt x="24" y="12"/>
                    </a:cubicBezTo>
                    <a:cubicBezTo>
                      <a:pt x="24" y="12"/>
                      <a:pt x="24" y="12"/>
                      <a:pt x="24" y="12"/>
                    </a:cubicBezTo>
                    <a:cubicBezTo>
                      <a:pt x="24" y="0"/>
                      <a:pt x="24" y="0"/>
                      <a:pt x="24" y="0"/>
                    </a:cubicBezTo>
                    <a:cubicBezTo>
                      <a:pt x="21" y="3"/>
                      <a:pt x="18" y="4"/>
                      <a:pt x="12" y="5"/>
                    </a:cubicBezTo>
                    <a:cubicBezTo>
                      <a:pt x="12" y="5"/>
                      <a:pt x="12" y="5"/>
                      <a:pt x="12" y="5"/>
                    </a:cubicBezTo>
                    <a:cubicBezTo>
                      <a:pt x="12" y="5"/>
                      <a:pt x="12" y="5"/>
                      <a:pt x="12" y="5"/>
                    </a:cubicBezTo>
                    <a:cubicBezTo>
                      <a:pt x="12" y="5"/>
                      <a:pt x="12" y="5"/>
                      <a:pt x="12" y="5"/>
                    </a:cubicBezTo>
                    <a:cubicBezTo>
                      <a:pt x="12" y="5"/>
                      <a:pt x="12" y="5"/>
                      <a:pt x="12" y="5"/>
                    </a:cubicBezTo>
                    <a:cubicBezTo>
                      <a:pt x="6" y="4"/>
                      <a:pt x="3" y="3"/>
                      <a:pt x="0" y="0"/>
                    </a:cubicBezTo>
                    <a:cubicBezTo>
                      <a:pt x="0" y="12"/>
                      <a:pt x="0" y="12"/>
                      <a:pt x="0" y="12"/>
                    </a:cubicBezTo>
                    <a:cubicBezTo>
                      <a:pt x="0" y="12"/>
                      <a:pt x="0" y="12"/>
                      <a:pt x="0" y="12"/>
                    </a:cubicBezTo>
                    <a:cubicBezTo>
                      <a:pt x="0" y="14"/>
                      <a:pt x="0" y="14"/>
                      <a:pt x="0" y="14"/>
                    </a:cubicBezTo>
                    <a:cubicBezTo>
                      <a:pt x="0" y="15"/>
                      <a:pt x="0" y="15"/>
                      <a:pt x="1" y="16"/>
                    </a:cubicBezTo>
                    <a:close/>
                  </a:path>
                </a:pathLst>
              </a:custGeom>
              <a:solidFill>
                <a:srgbClr val="855732"/>
              </a:solidFill>
              <a:ln w="9525" cap="flat" cmpd="sng">
                <a:solidFill>
                  <a:srgbClr val="85573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1698;p70">
                <a:extLst>
                  <a:ext uri="{FF2B5EF4-FFF2-40B4-BE49-F238E27FC236}">
                    <a16:creationId xmlns:a16="http://schemas.microsoft.com/office/drawing/2014/main" id="{648A0246-1B42-8EFA-EEF5-64A8685D80C8}"/>
                  </a:ext>
                </a:extLst>
              </p:cNvPr>
              <p:cNvSpPr/>
              <p:nvPr/>
            </p:nvSpPr>
            <p:spPr>
              <a:xfrm>
                <a:off x="3177383" y="526118"/>
                <a:ext cx="1084539" cy="1146173"/>
              </a:xfrm>
              <a:custGeom>
                <a:avLst/>
                <a:gdLst/>
                <a:ahLst/>
                <a:cxnLst/>
                <a:rect l="l" t="t" r="r" b="b"/>
                <a:pathLst>
                  <a:path w="62" h="66" extrusionOk="0">
                    <a:moveTo>
                      <a:pt x="50" y="54"/>
                    </a:moveTo>
                    <a:cubicBezTo>
                      <a:pt x="52" y="51"/>
                      <a:pt x="54" y="46"/>
                      <a:pt x="56" y="40"/>
                    </a:cubicBezTo>
                    <a:cubicBezTo>
                      <a:pt x="56" y="40"/>
                      <a:pt x="56" y="40"/>
                      <a:pt x="56" y="40"/>
                    </a:cubicBezTo>
                    <a:cubicBezTo>
                      <a:pt x="56" y="40"/>
                      <a:pt x="57" y="40"/>
                      <a:pt x="57" y="40"/>
                    </a:cubicBezTo>
                    <a:cubicBezTo>
                      <a:pt x="59" y="39"/>
                      <a:pt x="61" y="36"/>
                      <a:pt x="61" y="33"/>
                    </a:cubicBezTo>
                    <a:cubicBezTo>
                      <a:pt x="62" y="29"/>
                      <a:pt x="61" y="25"/>
                      <a:pt x="58" y="25"/>
                    </a:cubicBezTo>
                    <a:cubicBezTo>
                      <a:pt x="58" y="24"/>
                      <a:pt x="57" y="25"/>
                      <a:pt x="56" y="25"/>
                    </a:cubicBezTo>
                    <a:cubicBezTo>
                      <a:pt x="56" y="23"/>
                      <a:pt x="56" y="21"/>
                      <a:pt x="55" y="20"/>
                    </a:cubicBezTo>
                    <a:cubicBezTo>
                      <a:pt x="37" y="31"/>
                      <a:pt x="28" y="0"/>
                      <a:pt x="9" y="13"/>
                    </a:cubicBezTo>
                    <a:cubicBezTo>
                      <a:pt x="7" y="17"/>
                      <a:pt x="6" y="21"/>
                      <a:pt x="6" y="25"/>
                    </a:cubicBezTo>
                    <a:cubicBezTo>
                      <a:pt x="5" y="25"/>
                      <a:pt x="5" y="24"/>
                      <a:pt x="4" y="25"/>
                    </a:cubicBezTo>
                    <a:cubicBezTo>
                      <a:pt x="1" y="25"/>
                      <a:pt x="0" y="29"/>
                      <a:pt x="1" y="33"/>
                    </a:cubicBezTo>
                    <a:cubicBezTo>
                      <a:pt x="1" y="36"/>
                      <a:pt x="3" y="39"/>
                      <a:pt x="5" y="40"/>
                    </a:cubicBezTo>
                    <a:cubicBezTo>
                      <a:pt x="5" y="40"/>
                      <a:pt x="6" y="40"/>
                      <a:pt x="6" y="40"/>
                    </a:cubicBezTo>
                    <a:cubicBezTo>
                      <a:pt x="7" y="40"/>
                      <a:pt x="7" y="40"/>
                      <a:pt x="7" y="40"/>
                    </a:cubicBezTo>
                    <a:cubicBezTo>
                      <a:pt x="8" y="46"/>
                      <a:pt x="10" y="51"/>
                      <a:pt x="13" y="54"/>
                    </a:cubicBezTo>
                    <a:cubicBezTo>
                      <a:pt x="15" y="57"/>
                      <a:pt x="17" y="59"/>
                      <a:pt x="19" y="61"/>
                    </a:cubicBezTo>
                    <a:cubicBezTo>
                      <a:pt x="22" y="64"/>
                      <a:pt x="25" y="65"/>
                      <a:pt x="31" y="66"/>
                    </a:cubicBezTo>
                    <a:cubicBezTo>
                      <a:pt x="31" y="66"/>
                      <a:pt x="31" y="66"/>
                      <a:pt x="31" y="66"/>
                    </a:cubicBezTo>
                    <a:cubicBezTo>
                      <a:pt x="31" y="66"/>
                      <a:pt x="31" y="66"/>
                      <a:pt x="31" y="66"/>
                    </a:cubicBezTo>
                    <a:cubicBezTo>
                      <a:pt x="31" y="66"/>
                      <a:pt x="31" y="66"/>
                      <a:pt x="31" y="66"/>
                    </a:cubicBezTo>
                    <a:cubicBezTo>
                      <a:pt x="31" y="66"/>
                      <a:pt x="31" y="66"/>
                      <a:pt x="31" y="66"/>
                    </a:cubicBezTo>
                    <a:cubicBezTo>
                      <a:pt x="37" y="65"/>
                      <a:pt x="40" y="64"/>
                      <a:pt x="43" y="61"/>
                    </a:cubicBezTo>
                    <a:cubicBezTo>
                      <a:pt x="45" y="59"/>
                      <a:pt x="47" y="57"/>
                      <a:pt x="50" y="54"/>
                    </a:cubicBezTo>
                    <a:close/>
                  </a:path>
                </a:pathLst>
              </a:custGeom>
              <a:solidFill>
                <a:srgbClr val="B17F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1699;p70">
                <a:extLst>
                  <a:ext uri="{FF2B5EF4-FFF2-40B4-BE49-F238E27FC236}">
                    <a16:creationId xmlns:a16="http://schemas.microsoft.com/office/drawing/2014/main" id="{F9A1AB59-41F3-FC89-DD8D-C8E5DFB14D1C}"/>
                  </a:ext>
                </a:extLst>
              </p:cNvPr>
              <p:cNvSpPr/>
              <p:nvPr/>
            </p:nvSpPr>
            <p:spPr>
              <a:xfrm>
                <a:off x="4952085" y="1561368"/>
                <a:ext cx="492973" cy="369732"/>
              </a:xfrm>
              <a:custGeom>
                <a:avLst/>
                <a:gdLst/>
                <a:ahLst/>
                <a:cxnLst/>
                <a:rect l="l" t="t" r="r" b="b"/>
                <a:pathLst>
                  <a:path w="28" h="21" extrusionOk="0">
                    <a:moveTo>
                      <a:pt x="28" y="8"/>
                    </a:moveTo>
                    <a:cubicBezTo>
                      <a:pt x="28" y="0"/>
                      <a:pt x="28" y="0"/>
                      <a:pt x="28" y="0"/>
                    </a:cubicBezTo>
                    <a:cubicBezTo>
                      <a:pt x="24" y="4"/>
                      <a:pt x="21" y="5"/>
                      <a:pt x="14" y="5"/>
                    </a:cubicBezTo>
                    <a:cubicBezTo>
                      <a:pt x="14" y="5"/>
                      <a:pt x="14" y="5"/>
                      <a:pt x="14" y="5"/>
                    </a:cubicBezTo>
                    <a:cubicBezTo>
                      <a:pt x="14" y="5"/>
                      <a:pt x="14" y="5"/>
                      <a:pt x="14" y="5"/>
                    </a:cubicBezTo>
                    <a:cubicBezTo>
                      <a:pt x="14" y="5"/>
                      <a:pt x="14" y="5"/>
                      <a:pt x="14" y="5"/>
                    </a:cubicBezTo>
                    <a:cubicBezTo>
                      <a:pt x="14" y="5"/>
                      <a:pt x="14" y="5"/>
                      <a:pt x="14" y="5"/>
                    </a:cubicBezTo>
                    <a:cubicBezTo>
                      <a:pt x="7" y="5"/>
                      <a:pt x="4" y="4"/>
                      <a:pt x="0" y="0"/>
                    </a:cubicBezTo>
                    <a:cubicBezTo>
                      <a:pt x="0" y="8"/>
                      <a:pt x="0" y="8"/>
                      <a:pt x="0" y="8"/>
                    </a:cubicBezTo>
                    <a:cubicBezTo>
                      <a:pt x="14" y="21"/>
                      <a:pt x="14" y="21"/>
                      <a:pt x="14" y="21"/>
                    </a:cubicBezTo>
                    <a:lnTo>
                      <a:pt x="28" y="8"/>
                    </a:lnTo>
                    <a:close/>
                  </a:path>
                </a:pathLst>
              </a:custGeom>
              <a:solidFill>
                <a:srgbClr val="F2C28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1700;p70">
                <a:extLst>
                  <a:ext uri="{FF2B5EF4-FFF2-40B4-BE49-F238E27FC236}">
                    <a16:creationId xmlns:a16="http://schemas.microsoft.com/office/drawing/2014/main" id="{18CD4BC3-D44F-1F89-E13D-6CD3E5AA1E0D}"/>
                  </a:ext>
                </a:extLst>
              </p:cNvPr>
              <p:cNvSpPr/>
              <p:nvPr/>
            </p:nvSpPr>
            <p:spPr>
              <a:xfrm>
                <a:off x="4656301" y="575415"/>
                <a:ext cx="1059891" cy="1084547"/>
              </a:xfrm>
              <a:custGeom>
                <a:avLst/>
                <a:gdLst/>
                <a:ahLst/>
                <a:cxnLst/>
                <a:rect l="l" t="t" r="r" b="b"/>
                <a:pathLst>
                  <a:path w="61" h="62" extrusionOk="0">
                    <a:moveTo>
                      <a:pt x="31" y="62"/>
                    </a:moveTo>
                    <a:cubicBezTo>
                      <a:pt x="31" y="62"/>
                      <a:pt x="31" y="62"/>
                      <a:pt x="31" y="62"/>
                    </a:cubicBezTo>
                    <a:cubicBezTo>
                      <a:pt x="31" y="62"/>
                      <a:pt x="31" y="62"/>
                      <a:pt x="31" y="62"/>
                    </a:cubicBezTo>
                    <a:cubicBezTo>
                      <a:pt x="31" y="62"/>
                      <a:pt x="31" y="62"/>
                      <a:pt x="31" y="62"/>
                    </a:cubicBezTo>
                    <a:cubicBezTo>
                      <a:pt x="31" y="62"/>
                      <a:pt x="31" y="62"/>
                      <a:pt x="31" y="62"/>
                    </a:cubicBezTo>
                    <a:cubicBezTo>
                      <a:pt x="38" y="62"/>
                      <a:pt x="41" y="61"/>
                      <a:pt x="45" y="57"/>
                    </a:cubicBezTo>
                    <a:cubicBezTo>
                      <a:pt x="46" y="55"/>
                      <a:pt x="48" y="52"/>
                      <a:pt x="50" y="49"/>
                    </a:cubicBezTo>
                    <a:cubicBezTo>
                      <a:pt x="52" y="46"/>
                      <a:pt x="54" y="42"/>
                      <a:pt x="55" y="37"/>
                    </a:cubicBezTo>
                    <a:cubicBezTo>
                      <a:pt x="55" y="37"/>
                      <a:pt x="55" y="37"/>
                      <a:pt x="55" y="37"/>
                    </a:cubicBezTo>
                    <a:cubicBezTo>
                      <a:pt x="56" y="37"/>
                      <a:pt x="56" y="37"/>
                      <a:pt x="57" y="37"/>
                    </a:cubicBezTo>
                    <a:cubicBezTo>
                      <a:pt x="59" y="36"/>
                      <a:pt x="59" y="33"/>
                      <a:pt x="60" y="29"/>
                    </a:cubicBezTo>
                    <a:cubicBezTo>
                      <a:pt x="61" y="25"/>
                      <a:pt x="61" y="20"/>
                      <a:pt x="58" y="20"/>
                    </a:cubicBezTo>
                    <a:cubicBezTo>
                      <a:pt x="57" y="20"/>
                      <a:pt x="55" y="21"/>
                      <a:pt x="54" y="22"/>
                    </a:cubicBezTo>
                    <a:cubicBezTo>
                      <a:pt x="54" y="10"/>
                      <a:pt x="54" y="10"/>
                      <a:pt x="54" y="10"/>
                    </a:cubicBezTo>
                    <a:cubicBezTo>
                      <a:pt x="54" y="4"/>
                      <a:pt x="50" y="0"/>
                      <a:pt x="44" y="0"/>
                    </a:cubicBezTo>
                    <a:cubicBezTo>
                      <a:pt x="17" y="0"/>
                      <a:pt x="17" y="0"/>
                      <a:pt x="17" y="0"/>
                    </a:cubicBezTo>
                    <a:cubicBezTo>
                      <a:pt x="12" y="0"/>
                      <a:pt x="7" y="4"/>
                      <a:pt x="7" y="10"/>
                    </a:cubicBezTo>
                    <a:cubicBezTo>
                      <a:pt x="7" y="22"/>
                      <a:pt x="7" y="22"/>
                      <a:pt x="7" y="22"/>
                    </a:cubicBezTo>
                    <a:cubicBezTo>
                      <a:pt x="6" y="21"/>
                      <a:pt x="5" y="20"/>
                      <a:pt x="3" y="20"/>
                    </a:cubicBezTo>
                    <a:cubicBezTo>
                      <a:pt x="1" y="20"/>
                      <a:pt x="0" y="25"/>
                      <a:pt x="1" y="29"/>
                    </a:cubicBezTo>
                    <a:cubicBezTo>
                      <a:pt x="2" y="33"/>
                      <a:pt x="3" y="36"/>
                      <a:pt x="5" y="37"/>
                    </a:cubicBezTo>
                    <a:cubicBezTo>
                      <a:pt x="5" y="37"/>
                      <a:pt x="6" y="37"/>
                      <a:pt x="6" y="37"/>
                    </a:cubicBezTo>
                    <a:cubicBezTo>
                      <a:pt x="7" y="37"/>
                      <a:pt x="7" y="37"/>
                      <a:pt x="7" y="37"/>
                    </a:cubicBezTo>
                    <a:cubicBezTo>
                      <a:pt x="8" y="42"/>
                      <a:pt x="9" y="46"/>
                      <a:pt x="11" y="49"/>
                    </a:cubicBezTo>
                    <a:cubicBezTo>
                      <a:pt x="13" y="52"/>
                      <a:pt x="15" y="55"/>
                      <a:pt x="17" y="57"/>
                    </a:cubicBezTo>
                    <a:cubicBezTo>
                      <a:pt x="21" y="61"/>
                      <a:pt x="24" y="62"/>
                      <a:pt x="31" y="62"/>
                    </a:cubicBezTo>
                    <a:close/>
                  </a:path>
                </a:pathLst>
              </a:custGeom>
              <a:solidFill>
                <a:srgbClr val="FFD2A1"/>
              </a:solidFill>
              <a:ln w="9525" cap="flat" cmpd="sng">
                <a:solidFill>
                  <a:srgbClr val="FFD2A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1701;p70">
                <a:extLst>
                  <a:ext uri="{FF2B5EF4-FFF2-40B4-BE49-F238E27FC236}">
                    <a16:creationId xmlns:a16="http://schemas.microsoft.com/office/drawing/2014/main" id="{91922C82-E216-F06F-7D94-16A321F0BC56}"/>
                  </a:ext>
                </a:extLst>
              </p:cNvPr>
              <p:cNvSpPr/>
              <p:nvPr/>
            </p:nvSpPr>
            <p:spPr>
              <a:xfrm>
                <a:off x="4693278" y="328927"/>
                <a:ext cx="998274" cy="628549"/>
              </a:xfrm>
              <a:custGeom>
                <a:avLst/>
                <a:gdLst/>
                <a:ahLst/>
                <a:cxnLst/>
                <a:rect l="l" t="t" r="r" b="b"/>
                <a:pathLst>
                  <a:path w="57" h="36" extrusionOk="0">
                    <a:moveTo>
                      <a:pt x="5" y="36"/>
                    </a:moveTo>
                    <a:cubicBezTo>
                      <a:pt x="5" y="24"/>
                      <a:pt x="5" y="24"/>
                      <a:pt x="5" y="24"/>
                    </a:cubicBezTo>
                    <a:cubicBezTo>
                      <a:pt x="5" y="18"/>
                      <a:pt x="10" y="14"/>
                      <a:pt x="15" y="14"/>
                    </a:cubicBezTo>
                    <a:cubicBezTo>
                      <a:pt x="42" y="14"/>
                      <a:pt x="42" y="14"/>
                      <a:pt x="42" y="14"/>
                    </a:cubicBezTo>
                    <a:cubicBezTo>
                      <a:pt x="48" y="14"/>
                      <a:pt x="52" y="18"/>
                      <a:pt x="52" y="24"/>
                    </a:cubicBezTo>
                    <a:cubicBezTo>
                      <a:pt x="52" y="36"/>
                      <a:pt x="52" y="36"/>
                      <a:pt x="52" y="36"/>
                    </a:cubicBezTo>
                    <a:cubicBezTo>
                      <a:pt x="53" y="35"/>
                      <a:pt x="55" y="34"/>
                      <a:pt x="56" y="34"/>
                    </a:cubicBezTo>
                    <a:cubicBezTo>
                      <a:pt x="57" y="23"/>
                      <a:pt x="57" y="23"/>
                      <a:pt x="57" y="23"/>
                    </a:cubicBezTo>
                    <a:cubicBezTo>
                      <a:pt x="57" y="18"/>
                      <a:pt x="55" y="12"/>
                      <a:pt x="51" y="8"/>
                    </a:cubicBezTo>
                    <a:cubicBezTo>
                      <a:pt x="45" y="2"/>
                      <a:pt x="40" y="0"/>
                      <a:pt x="29" y="0"/>
                    </a:cubicBezTo>
                    <a:cubicBezTo>
                      <a:pt x="29" y="0"/>
                      <a:pt x="29" y="0"/>
                      <a:pt x="29" y="0"/>
                    </a:cubicBezTo>
                    <a:cubicBezTo>
                      <a:pt x="29" y="0"/>
                      <a:pt x="29" y="0"/>
                      <a:pt x="29" y="0"/>
                    </a:cubicBezTo>
                    <a:cubicBezTo>
                      <a:pt x="18" y="0"/>
                      <a:pt x="12" y="2"/>
                      <a:pt x="6" y="8"/>
                    </a:cubicBezTo>
                    <a:cubicBezTo>
                      <a:pt x="3" y="12"/>
                      <a:pt x="0" y="18"/>
                      <a:pt x="1" y="23"/>
                    </a:cubicBezTo>
                    <a:cubicBezTo>
                      <a:pt x="1" y="34"/>
                      <a:pt x="1" y="34"/>
                      <a:pt x="1" y="34"/>
                    </a:cubicBezTo>
                    <a:cubicBezTo>
                      <a:pt x="3" y="34"/>
                      <a:pt x="4" y="35"/>
                      <a:pt x="5" y="36"/>
                    </a:cubicBezTo>
                    <a:close/>
                  </a:path>
                </a:pathLst>
              </a:custGeom>
              <a:solidFill>
                <a:srgbClr val="220E0E"/>
              </a:solidFill>
              <a:ln w="9525" cap="flat" cmpd="sng">
                <a:solidFill>
                  <a:srgbClr val="220E0E"/>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1702;p70">
                <a:extLst>
                  <a:ext uri="{FF2B5EF4-FFF2-40B4-BE49-F238E27FC236}">
                    <a16:creationId xmlns:a16="http://schemas.microsoft.com/office/drawing/2014/main" id="{757DDA41-8C0B-AFA9-A081-7032AE6BD36F}"/>
                  </a:ext>
                </a:extLst>
              </p:cNvPr>
              <p:cNvSpPr/>
              <p:nvPr/>
            </p:nvSpPr>
            <p:spPr>
              <a:xfrm>
                <a:off x="4261923" y="1746237"/>
                <a:ext cx="862703" cy="776440"/>
              </a:xfrm>
              <a:custGeom>
                <a:avLst/>
                <a:gdLst/>
                <a:ahLst/>
                <a:cxnLst/>
                <a:rect l="l" t="t" r="r" b="b"/>
                <a:pathLst>
                  <a:path w="50" h="45" extrusionOk="0">
                    <a:moveTo>
                      <a:pt x="50" y="20"/>
                    </a:moveTo>
                    <a:cubicBezTo>
                      <a:pt x="49" y="15"/>
                      <a:pt x="49" y="15"/>
                      <a:pt x="49" y="15"/>
                    </a:cubicBezTo>
                    <a:cubicBezTo>
                      <a:pt x="44" y="19"/>
                      <a:pt x="44" y="19"/>
                      <a:pt x="44" y="19"/>
                    </a:cubicBezTo>
                    <a:cubicBezTo>
                      <a:pt x="37" y="0"/>
                      <a:pt x="37" y="0"/>
                      <a:pt x="37" y="0"/>
                    </a:cubicBezTo>
                    <a:cubicBezTo>
                      <a:pt x="11" y="9"/>
                      <a:pt x="11" y="9"/>
                      <a:pt x="11" y="9"/>
                    </a:cubicBezTo>
                    <a:cubicBezTo>
                      <a:pt x="4" y="11"/>
                      <a:pt x="0" y="18"/>
                      <a:pt x="0" y="25"/>
                    </a:cubicBezTo>
                    <a:cubicBezTo>
                      <a:pt x="0" y="45"/>
                      <a:pt x="0" y="45"/>
                      <a:pt x="0" y="45"/>
                    </a:cubicBezTo>
                    <a:cubicBezTo>
                      <a:pt x="4" y="45"/>
                      <a:pt x="4" y="45"/>
                      <a:pt x="4" y="45"/>
                    </a:cubicBezTo>
                    <a:cubicBezTo>
                      <a:pt x="17" y="45"/>
                      <a:pt x="17" y="45"/>
                      <a:pt x="17" y="45"/>
                    </a:cubicBezTo>
                    <a:cubicBezTo>
                      <a:pt x="20" y="45"/>
                      <a:pt x="20" y="45"/>
                      <a:pt x="20" y="45"/>
                    </a:cubicBezTo>
                    <a:cubicBezTo>
                      <a:pt x="41" y="45"/>
                      <a:pt x="41" y="45"/>
                      <a:pt x="41" y="45"/>
                    </a:cubicBezTo>
                    <a:cubicBezTo>
                      <a:pt x="44" y="45"/>
                      <a:pt x="44" y="45"/>
                      <a:pt x="44" y="45"/>
                    </a:cubicBezTo>
                    <a:cubicBezTo>
                      <a:pt x="48" y="45"/>
                      <a:pt x="48" y="45"/>
                      <a:pt x="48" y="45"/>
                    </a:cubicBezTo>
                    <a:cubicBezTo>
                      <a:pt x="50" y="45"/>
                      <a:pt x="50" y="45"/>
                      <a:pt x="50" y="45"/>
                    </a:cubicBezTo>
                    <a:cubicBezTo>
                      <a:pt x="48" y="39"/>
                      <a:pt x="48" y="39"/>
                      <a:pt x="48" y="39"/>
                    </a:cubicBezTo>
                    <a:lnTo>
                      <a:pt x="50" y="2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1703;p70">
                <a:extLst>
                  <a:ext uri="{FF2B5EF4-FFF2-40B4-BE49-F238E27FC236}">
                    <a16:creationId xmlns:a16="http://schemas.microsoft.com/office/drawing/2014/main" id="{AA37722C-76CB-B395-69BE-AA012FEA7A4A}"/>
                  </a:ext>
                </a:extLst>
              </p:cNvPr>
              <p:cNvSpPr/>
              <p:nvPr/>
            </p:nvSpPr>
            <p:spPr>
              <a:xfrm>
                <a:off x="5247868" y="1746237"/>
                <a:ext cx="887351" cy="776440"/>
              </a:xfrm>
              <a:custGeom>
                <a:avLst/>
                <a:gdLst/>
                <a:ahLst/>
                <a:cxnLst/>
                <a:rect l="l" t="t" r="r" b="b"/>
                <a:pathLst>
                  <a:path w="51" h="45" extrusionOk="0">
                    <a:moveTo>
                      <a:pt x="39" y="9"/>
                    </a:moveTo>
                    <a:cubicBezTo>
                      <a:pt x="14" y="0"/>
                      <a:pt x="14" y="0"/>
                      <a:pt x="14" y="0"/>
                    </a:cubicBezTo>
                    <a:cubicBezTo>
                      <a:pt x="6" y="19"/>
                      <a:pt x="6" y="19"/>
                      <a:pt x="6" y="19"/>
                    </a:cubicBezTo>
                    <a:cubicBezTo>
                      <a:pt x="1" y="15"/>
                      <a:pt x="1" y="15"/>
                      <a:pt x="1" y="15"/>
                    </a:cubicBezTo>
                    <a:cubicBezTo>
                      <a:pt x="0" y="20"/>
                      <a:pt x="0" y="20"/>
                      <a:pt x="0" y="20"/>
                    </a:cubicBezTo>
                    <a:cubicBezTo>
                      <a:pt x="2" y="39"/>
                      <a:pt x="2" y="39"/>
                      <a:pt x="2" y="39"/>
                    </a:cubicBezTo>
                    <a:cubicBezTo>
                      <a:pt x="0" y="45"/>
                      <a:pt x="0" y="45"/>
                      <a:pt x="0" y="45"/>
                    </a:cubicBezTo>
                    <a:cubicBezTo>
                      <a:pt x="51" y="45"/>
                      <a:pt x="51" y="45"/>
                      <a:pt x="51" y="45"/>
                    </a:cubicBezTo>
                    <a:cubicBezTo>
                      <a:pt x="51" y="25"/>
                      <a:pt x="51" y="25"/>
                      <a:pt x="51" y="25"/>
                    </a:cubicBezTo>
                    <a:cubicBezTo>
                      <a:pt x="51" y="18"/>
                      <a:pt x="46" y="11"/>
                      <a:pt x="39" y="9"/>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1704;p70">
                <a:extLst>
                  <a:ext uri="{FF2B5EF4-FFF2-40B4-BE49-F238E27FC236}">
                    <a16:creationId xmlns:a16="http://schemas.microsoft.com/office/drawing/2014/main" id="{1B8736BC-9D0A-9897-48D6-146E2B9D6E44}"/>
                  </a:ext>
                </a:extLst>
              </p:cNvPr>
              <p:cNvSpPr/>
              <p:nvPr/>
            </p:nvSpPr>
            <p:spPr>
              <a:xfrm>
                <a:off x="4853490" y="1709260"/>
                <a:ext cx="345081" cy="357412"/>
              </a:xfrm>
              <a:custGeom>
                <a:avLst/>
                <a:gdLst/>
                <a:ahLst/>
                <a:cxnLst/>
                <a:rect l="l" t="t" r="r" b="b"/>
                <a:pathLst>
                  <a:path w="28" h="29" extrusionOk="0">
                    <a:moveTo>
                      <a:pt x="14" y="29"/>
                    </a:moveTo>
                    <a:lnTo>
                      <a:pt x="21" y="24"/>
                    </a:lnTo>
                    <a:lnTo>
                      <a:pt x="28" y="18"/>
                    </a:lnTo>
                    <a:lnTo>
                      <a:pt x="8" y="0"/>
                    </a:lnTo>
                    <a:lnTo>
                      <a:pt x="0" y="4"/>
                    </a:lnTo>
                    <a:lnTo>
                      <a:pt x="14" y="29"/>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1705;p70">
                <a:extLst>
                  <a:ext uri="{FF2B5EF4-FFF2-40B4-BE49-F238E27FC236}">
                    <a16:creationId xmlns:a16="http://schemas.microsoft.com/office/drawing/2014/main" id="{C131E37E-2501-31D6-0AC9-7B18964BFC19}"/>
                  </a:ext>
                </a:extLst>
              </p:cNvPr>
              <p:cNvSpPr/>
              <p:nvPr/>
            </p:nvSpPr>
            <p:spPr>
              <a:xfrm>
                <a:off x="5198571" y="1709260"/>
                <a:ext cx="332760" cy="357412"/>
              </a:xfrm>
              <a:custGeom>
                <a:avLst/>
                <a:gdLst/>
                <a:ahLst/>
                <a:cxnLst/>
                <a:rect l="l" t="t" r="r" b="b"/>
                <a:pathLst>
                  <a:path w="27" h="29" extrusionOk="0">
                    <a:moveTo>
                      <a:pt x="6" y="24"/>
                    </a:moveTo>
                    <a:lnTo>
                      <a:pt x="13" y="29"/>
                    </a:lnTo>
                    <a:lnTo>
                      <a:pt x="27" y="4"/>
                    </a:lnTo>
                    <a:lnTo>
                      <a:pt x="20" y="0"/>
                    </a:lnTo>
                    <a:lnTo>
                      <a:pt x="0" y="18"/>
                    </a:lnTo>
                    <a:lnTo>
                      <a:pt x="6" y="24"/>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1706;p70">
                <a:extLst>
                  <a:ext uri="{FF2B5EF4-FFF2-40B4-BE49-F238E27FC236}">
                    <a16:creationId xmlns:a16="http://schemas.microsoft.com/office/drawing/2014/main" id="{5DE85E72-E477-8F99-BBEF-7A26DCCD6577}"/>
                  </a:ext>
                </a:extLst>
              </p:cNvPr>
              <p:cNvSpPr/>
              <p:nvPr/>
            </p:nvSpPr>
            <p:spPr>
              <a:xfrm>
                <a:off x="1057600" y="2522671"/>
                <a:ext cx="5322900" cy="257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1707;p70">
                <a:extLst>
                  <a:ext uri="{FF2B5EF4-FFF2-40B4-BE49-F238E27FC236}">
                    <a16:creationId xmlns:a16="http://schemas.microsoft.com/office/drawing/2014/main" id="{74F7CF95-1D55-A8B7-91EE-CC766F155539}"/>
                  </a:ext>
                </a:extLst>
              </p:cNvPr>
              <p:cNvSpPr/>
              <p:nvPr/>
            </p:nvSpPr>
            <p:spPr>
              <a:xfrm>
                <a:off x="5112305" y="1931100"/>
                <a:ext cx="160220" cy="160221"/>
              </a:xfrm>
              <a:custGeom>
                <a:avLst/>
                <a:gdLst/>
                <a:ahLst/>
                <a:cxnLst/>
                <a:rect l="l" t="t" r="r" b="b"/>
                <a:pathLst>
                  <a:path w="13" h="13" extrusionOk="0">
                    <a:moveTo>
                      <a:pt x="7" y="0"/>
                    </a:moveTo>
                    <a:lnTo>
                      <a:pt x="0" y="6"/>
                    </a:lnTo>
                    <a:lnTo>
                      <a:pt x="1" y="13"/>
                    </a:lnTo>
                    <a:lnTo>
                      <a:pt x="11" y="13"/>
                    </a:lnTo>
                    <a:lnTo>
                      <a:pt x="13" y="6"/>
                    </a:lnTo>
                    <a:lnTo>
                      <a:pt x="7"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1708;p70">
                <a:extLst>
                  <a:ext uri="{FF2B5EF4-FFF2-40B4-BE49-F238E27FC236}">
                    <a16:creationId xmlns:a16="http://schemas.microsoft.com/office/drawing/2014/main" id="{0FBC8DB3-F376-682A-2262-23FD9E79D123}"/>
                  </a:ext>
                </a:extLst>
              </p:cNvPr>
              <p:cNvSpPr/>
              <p:nvPr/>
            </p:nvSpPr>
            <p:spPr>
              <a:xfrm>
                <a:off x="5099976" y="2091321"/>
                <a:ext cx="209517" cy="431358"/>
              </a:xfrm>
              <a:custGeom>
                <a:avLst/>
                <a:gdLst/>
                <a:ahLst/>
                <a:cxnLst/>
                <a:rect l="l" t="t" r="r" b="b"/>
                <a:pathLst>
                  <a:path w="17" h="35" extrusionOk="0">
                    <a:moveTo>
                      <a:pt x="12" y="0"/>
                    </a:moveTo>
                    <a:lnTo>
                      <a:pt x="2" y="0"/>
                    </a:lnTo>
                    <a:lnTo>
                      <a:pt x="0" y="35"/>
                    </a:lnTo>
                    <a:lnTo>
                      <a:pt x="2" y="35"/>
                    </a:lnTo>
                    <a:lnTo>
                      <a:pt x="12" y="35"/>
                    </a:lnTo>
                    <a:lnTo>
                      <a:pt x="17" y="35"/>
                    </a:lnTo>
                    <a:lnTo>
                      <a:pt x="12"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49" name="Picture 48">
            <a:extLst>
              <a:ext uri="{FF2B5EF4-FFF2-40B4-BE49-F238E27FC236}">
                <a16:creationId xmlns:a16="http://schemas.microsoft.com/office/drawing/2014/main" id="{E7962FF8-6C90-4B91-2499-3D12BB61F552}"/>
              </a:ext>
            </a:extLst>
          </p:cNvPr>
          <p:cNvPicPr>
            <a:picLocks noChangeAspect="1"/>
          </p:cNvPicPr>
          <p:nvPr/>
        </p:nvPicPr>
        <p:blipFill>
          <a:blip r:embed="rId2"/>
          <a:stretch>
            <a:fillRect/>
          </a:stretch>
        </p:blipFill>
        <p:spPr>
          <a:xfrm>
            <a:off x="291290" y="404724"/>
            <a:ext cx="1633870" cy="1001896"/>
          </a:xfrm>
          <a:prstGeom prst="rect">
            <a:avLst/>
          </a:prstGeom>
        </p:spPr>
      </p:pic>
    </p:spTree>
    <p:extLst>
      <p:ext uri="{BB962C8B-B14F-4D97-AF65-F5344CB8AC3E}">
        <p14:creationId xmlns:p14="http://schemas.microsoft.com/office/powerpoint/2010/main" val="3577075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sz="3600"/>
              <a:t>Root Causes of Gun Violence</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03</a:t>
            </a:r>
            <a:endParaRPr sz="2800" dirty="0"/>
          </a:p>
        </p:txBody>
      </p:sp>
      <p:sp>
        <p:nvSpPr>
          <p:cNvPr id="581" name="Google Shape;581;p40"/>
          <p:cNvSpPr txBox="1">
            <a:spLocks noGrp="1"/>
          </p:cNvSpPr>
          <p:nvPr>
            <p:ph type="subTitle" idx="1"/>
          </p:nvPr>
        </p:nvSpPr>
        <p:spPr>
          <a:xfrm>
            <a:off x="577525" y="1767336"/>
            <a:ext cx="4213200" cy="2254480"/>
          </a:xfrm>
          <a:prstGeom prst="rect">
            <a:avLst/>
          </a:prstGeom>
        </p:spPr>
        <p:txBody>
          <a:bodyPr spcFirstLastPara="1" wrap="square" lIns="91425" tIns="91425" rIns="91425" bIns="91425" anchor="ctr" anchorCtr="0">
            <a:noAutofit/>
          </a:bodyPr>
          <a:lstStyle/>
          <a:p>
            <a:pPr marL="0" lvl="0" indent="0" algn="just"/>
            <a:r>
              <a:rPr lang="en-US"/>
              <a:t>Key factors contributing to gun violence include poverty, unemployment, untreated mental illness, gun culture, and the availability of firearms. These factors create an environment where violence can thrive.</a:t>
            </a:r>
            <a:endParaRPr/>
          </a:p>
        </p:txBody>
      </p:sp>
      <p:grpSp>
        <p:nvGrpSpPr>
          <p:cNvPr id="582" name="Google Shape;582;p40"/>
          <p:cNvGrpSpPr/>
          <p:nvPr/>
        </p:nvGrpSpPr>
        <p:grpSpPr>
          <a:xfrm>
            <a:off x="5698233" y="1767336"/>
            <a:ext cx="2635200" cy="2364207"/>
            <a:chOff x="5918950" y="1887818"/>
            <a:chExt cx="2635200" cy="2364207"/>
          </a:xfrm>
        </p:grpSpPr>
        <p:sp>
          <p:nvSpPr>
            <p:cNvPr id="583" name="Google Shape;583;p40"/>
            <p:cNvSpPr/>
            <p:nvPr/>
          </p:nvSpPr>
          <p:spPr>
            <a:xfrm>
              <a:off x="5918950" y="3676925"/>
              <a:ext cx="2635200" cy="575100"/>
            </a:xfrm>
            <a:prstGeom prst="ellipse">
              <a:avLst/>
            </a:prstGeom>
            <a:solidFill>
              <a:srgbClr val="C6C6C6">
                <a:alpha val="4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84" name="Google Shape;584;p40"/>
            <p:cNvGrpSpPr/>
            <p:nvPr/>
          </p:nvGrpSpPr>
          <p:grpSpPr>
            <a:xfrm>
              <a:off x="6275369" y="1887818"/>
              <a:ext cx="1854606" cy="2134525"/>
              <a:chOff x="4515719" y="197400"/>
              <a:chExt cx="4034384" cy="4643300"/>
            </a:xfrm>
          </p:grpSpPr>
          <p:sp>
            <p:nvSpPr>
              <p:cNvPr id="585" name="Google Shape;585;p40"/>
              <p:cNvSpPr/>
              <p:nvPr/>
            </p:nvSpPr>
            <p:spPr>
              <a:xfrm>
                <a:off x="5289605" y="197400"/>
                <a:ext cx="3260498" cy="4186582"/>
              </a:xfrm>
              <a:custGeom>
                <a:avLst/>
                <a:gdLst/>
                <a:ahLst/>
                <a:cxnLst/>
                <a:rect l="l" t="t" r="r" b="b"/>
                <a:pathLst>
                  <a:path w="257" h="330" extrusionOk="0">
                    <a:moveTo>
                      <a:pt x="257" y="324"/>
                    </a:moveTo>
                    <a:lnTo>
                      <a:pt x="251" y="330"/>
                    </a:lnTo>
                    <a:lnTo>
                      <a:pt x="7" y="324"/>
                    </a:lnTo>
                    <a:lnTo>
                      <a:pt x="0" y="6"/>
                    </a:lnTo>
                    <a:lnTo>
                      <a:pt x="7" y="0"/>
                    </a:lnTo>
                    <a:lnTo>
                      <a:pt x="257" y="0"/>
                    </a:lnTo>
                    <a:lnTo>
                      <a:pt x="257" y="32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40"/>
              <p:cNvSpPr/>
              <p:nvPr/>
            </p:nvSpPr>
            <p:spPr>
              <a:xfrm>
                <a:off x="5289605" y="273519"/>
                <a:ext cx="3185100" cy="41127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40"/>
              <p:cNvSpPr/>
              <p:nvPr/>
            </p:nvSpPr>
            <p:spPr>
              <a:xfrm>
                <a:off x="4832883" y="654118"/>
                <a:ext cx="3260498" cy="4186582"/>
              </a:xfrm>
              <a:custGeom>
                <a:avLst/>
                <a:gdLst/>
                <a:ahLst/>
                <a:cxnLst/>
                <a:rect l="l" t="t" r="r" b="b"/>
                <a:pathLst>
                  <a:path w="257" h="330" extrusionOk="0">
                    <a:moveTo>
                      <a:pt x="257" y="323"/>
                    </a:moveTo>
                    <a:lnTo>
                      <a:pt x="250" y="330"/>
                    </a:lnTo>
                    <a:lnTo>
                      <a:pt x="6" y="323"/>
                    </a:lnTo>
                    <a:lnTo>
                      <a:pt x="0" y="5"/>
                    </a:lnTo>
                    <a:lnTo>
                      <a:pt x="6" y="0"/>
                    </a:lnTo>
                    <a:lnTo>
                      <a:pt x="257" y="0"/>
                    </a:lnTo>
                    <a:lnTo>
                      <a:pt x="257" y="323"/>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40"/>
              <p:cNvSpPr/>
              <p:nvPr/>
            </p:nvSpPr>
            <p:spPr>
              <a:xfrm>
                <a:off x="4832883" y="717555"/>
                <a:ext cx="3171300" cy="4122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40"/>
              <p:cNvSpPr/>
              <p:nvPr/>
            </p:nvSpPr>
            <p:spPr>
              <a:xfrm>
                <a:off x="5175429" y="1047407"/>
                <a:ext cx="2486598" cy="3476130"/>
              </a:xfrm>
              <a:custGeom>
                <a:avLst/>
                <a:gdLst/>
                <a:ahLst/>
                <a:cxnLst/>
                <a:rect l="l" t="t" r="r" b="b"/>
                <a:pathLst>
                  <a:path w="139" h="194" extrusionOk="0">
                    <a:moveTo>
                      <a:pt x="0" y="177"/>
                    </a:moveTo>
                    <a:cubicBezTo>
                      <a:pt x="0" y="17"/>
                      <a:pt x="0" y="17"/>
                      <a:pt x="0" y="17"/>
                    </a:cubicBezTo>
                    <a:cubicBezTo>
                      <a:pt x="10" y="17"/>
                      <a:pt x="17" y="9"/>
                      <a:pt x="17" y="0"/>
                    </a:cubicBezTo>
                    <a:cubicBezTo>
                      <a:pt x="122" y="0"/>
                      <a:pt x="122" y="0"/>
                      <a:pt x="122" y="0"/>
                    </a:cubicBezTo>
                    <a:cubicBezTo>
                      <a:pt x="122" y="9"/>
                      <a:pt x="130" y="17"/>
                      <a:pt x="139" y="17"/>
                    </a:cubicBezTo>
                    <a:cubicBezTo>
                      <a:pt x="139" y="177"/>
                      <a:pt x="139" y="177"/>
                      <a:pt x="139" y="177"/>
                    </a:cubicBezTo>
                    <a:cubicBezTo>
                      <a:pt x="130" y="177"/>
                      <a:pt x="122" y="185"/>
                      <a:pt x="122" y="194"/>
                    </a:cubicBezTo>
                    <a:cubicBezTo>
                      <a:pt x="17" y="194"/>
                      <a:pt x="17" y="194"/>
                      <a:pt x="17" y="194"/>
                    </a:cubicBezTo>
                    <a:cubicBezTo>
                      <a:pt x="17" y="185"/>
                      <a:pt x="10" y="177"/>
                      <a:pt x="0" y="177"/>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40"/>
              <p:cNvSpPr/>
              <p:nvPr/>
            </p:nvSpPr>
            <p:spPr>
              <a:xfrm>
                <a:off x="5746327" y="2950398"/>
                <a:ext cx="1382857" cy="139557"/>
              </a:xfrm>
              <a:custGeom>
                <a:avLst/>
                <a:gdLst/>
                <a:ahLst/>
                <a:cxnLst/>
                <a:rect l="l" t="t" r="r" b="b"/>
                <a:pathLst>
                  <a:path w="109" h="11" extrusionOk="0">
                    <a:moveTo>
                      <a:pt x="109" y="11"/>
                    </a:moveTo>
                    <a:lnTo>
                      <a:pt x="0" y="11"/>
                    </a:lnTo>
                    <a:lnTo>
                      <a:pt x="0" y="7"/>
                    </a:lnTo>
                    <a:lnTo>
                      <a:pt x="54" y="0"/>
                    </a:lnTo>
                    <a:lnTo>
                      <a:pt x="109" y="7"/>
                    </a:lnTo>
                    <a:lnTo>
                      <a:pt x="109"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40"/>
              <p:cNvSpPr/>
              <p:nvPr/>
            </p:nvSpPr>
            <p:spPr>
              <a:xfrm>
                <a:off x="5530657" y="3838460"/>
                <a:ext cx="608963" cy="266423"/>
              </a:xfrm>
              <a:custGeom>
                <a:avLst/>
                <a:gdLst/>
                <a:ahLst/>
                <a:cxnLst/>
                <a:rect l="l" t="t" r="r" b="b"/>
                <a:pathLst>
                  <a:path w="34" h="15" extrusionOk="0">
                    <a:moveTo>
                      <a:pt x="0" y="0"/>
                    </a:moveTo>
                    <a:cubicBezTo>
                      <a:pt x="1" y="8"/>
                      <a:pt x="8" y="15"/>
                      <a:pt x="17" y="15"/>
                    </a:cubicBezTo>
                    <a:cubicBezTo>
                      <a:pt x="26" y="15"/>
                      <a:pt x="33" y="8"/>
                      <a:pt x="34" y="0"/>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40"/>
              <p:cNvSpPr/>
              <p:nvPr/>
            </p:nvSpPr>
            <p:spPr>
              <a:xfrm>
                <a:off x="6380664" y="2760095"/>
                <a:ext cx="102000" cy="1383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40"/>
              <p:cNvSpPr/>
              <p:nvPr/>
            </p:nvSpPr>
            <p:spPr>
              <a:xfrm>
                <a:off x="5530657" y="3064573"/>
                <a:ext cx="596280" cy="799260"/>
              </a:xfrm>
              <a:custGeom>
                <a:avLst/>
                <a:gdLst/>
                <a:ahLst/>
                <a:cxnLst/>
                <a:rect l="l" t="t" r="r" b="b"/>
                <a:pathLst>
                  <a:path w="33" h="44" extrusionOk="0">
                    <a:moveTo>
                      <a:pt x="2" y="44"/>
                    </a:moveTo>
                    <a:cubicBezTo>
                      <a:pt x="1" y="44"/>
                      <a:pt x="1" y="44"/>
                      <a:pt x="1" y="44"/>
                    </a:cubicBezTo>
                    <a:cubicBezTo>
                      <a:pt x="1" y="44"/>
                      <a:pt x="0" y="43"/>
                      <a:pt x="1" y="42"/>
                    </a:cubicBezTo>
                    <a:cubicBezTo>
                      <a:pt x="17" y="0"/>
                      <a:pt x="17" y="0"/>
                      <a:pt x="17" y="0"/>
                    </a:cubicBezTo>
                    <a:cubicBezTo>
                      <a:pt x="33" y="42"/>
                      <a:pt x="33" y="42"/>
                      <a:pt x="33" y="42"/>
                    </a:cubicBezTo>
                    <a:cubicBezTo>
                      <a:pt x="33" y="43"/>
                      <a:pt x="33" y="44"/>
                      <a:pt x="33" y="44"/>
                    </a:cubicBezTo>
                    <a:cubicBezTo>
                      <a:pt x="32" y="44"/>
                      <a:pt x="32" y="44"/>
                      <a:pt x="31" y="43"/>
                    </a:cubicBezTo>
                    <a:cubicBezTo>
                      <a:pt x="17" y="5"/>
                      <a:pt x="17" y="5"/>
                      <a:pt x="17" y="5"/>
                    </a:cubicBezTo>
                    <a:cubicBezTo>
                      <a:pt x="3" y="43"/>
                      <a:pt x="3" y="43"/>
                      <a:pt x="3" y="43"/>
                    </a:cubicBezTo>
                    <a:cubicBezTo>
                      <a:pt x="2" y="44"/>
                      <a:pt x="2" y="44"/>
                      <a:pt x="2" y="4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40"/>
              <p:cNvSpPr/>
              <p:nvPr/>
            </p:nvSpPr>
            <p:spPr>
              <a:xfrm>
                <a:off x="6735892" y="3838460"/>
                <a:ext cx="596280" cy="266423"/>
              </a:xfrm>
              <a:custGeom>
                <a:avLst/>
                <a:gdLst/>
                <a:ahLst/>
                <a:cxnLst/>
                <a:rect l="l" t="t" r="r" b="b"/>
                <a:pathLst>
                  <a:path w="33" h="15" extrusionOk="0">
                    <a:moveTo>
                      <a:pt x="0" y="0"/>
                    </a:moveTo>
                    <a:cubicBezTo>
                      <a:pt x="1" y="8"/>
                      <a:pt x="8" y="15"/>
                      <a:pt x="16" y="15"/>
                    </a:cubicBezTo>
                    <a:cubicBezTo>
                      <a:pt x="25" y="15"/>
                      <a:pt x="32" y="8"/>
                      <a:pt x="33" y="0"/>
                    </a:cubicBez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40"/>
              <p:cNvSpPr/>
              <p:nvPr/>
            </p:nvSpPr>
            <p:spPr>
              <a:xfrm>
                <a:off x="6735892" y="3064573"/>
                <a:ext cx="596280" cy="799260"/>
              </a:xfrm>
              <a:custGeom>
                <a:avLst/>
                <a:gdLst/>
                <a:ahLst/>
                <a:cxnLst/>
                <a:rect l="l" t="t" r="r" b="b"/>
                <a:pathLst>
                  <a:path w="33" h="44" extrusionOk="0">
                    <a:moveTo>
                      <a:pt x="1" y="44"/>
                    </a:moveTo>
                    <a:cubicBezTo>
                      <a:pt x="1" y="44"/>
                      <a:pt x="1" y="44"/>
                      <a:pt x="1" y="44"/>
                    </a:cubicBezTo>
                    <a:cubicBezTo>
                      <a:pt x="0" y="44"/>
                      <a:pt x="0" y="43"/>
                      <a:pt x="0" y="42"/>
                    </a:cubicBezTo>
                    <a:cubicBezTo>
                      <a:pt x="16" y="0"/>
                      <a:pt x="16" y="0"/>
                      <a:pt x="16" y="0"/>
                    </a:cubicBezTo>
                    <a:cubicBezTo>
                      <a:pt x="33" y="42"/>
                      <a:pt x="33" y="42"/>
                      <a:pt x="33" y="42"/>
                    </a:cubicBezTo>
                    <a:cubicBezTo>
                      <a:pt x="33" y="43"/>
                      <a:pt x="32" y="44"/>
                      <a:pt x="32" y="44"/>
                    </a:cubicBezTo>
                    <a:cubicBezTo>
                      <a:pt x="31" y="44"/>
                      <a:pt x="31" y="44"/>
                      <a:pt x="31" y="43"/>
                    </a:cubicBezTo>
                    <a:cubicBezTo>
                      <a:pt x="16" y="5"/>
                      <a:pt x="16" y="5"/>
                      <a:pt x="16" y="5"/>
                    </a:cubicBezTo>
                    <a:cubicBezTo>
                      <a:pt x="2" y="43"/>
                      <a:pt x="2" y="43"/>
                      <a:pt x="2" y="43"/>
                    </a:cubicBezTo>
                    <a:cubicBezTo>
                      <a:pt x="2" y="44"/>
                      <a:pt x="1" y="44"/>
                      <a:pt x="1" y="4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40"/>
              <p:cNvSpPr/>
              <p:nvPr/>
            </p:nvSpPr>
            <p:spPr>
              <a:xfrm>
                <a:off x="4566466" y="197400"/>
                <a:ext cx="811950" cy="520156"/>
              </a:xfrm>
              <a:custGeom>
                <a:avLst/>
                <a:gdLst/>
                <a:ahLst/>
                <a:cxnLst/>
                <a:rect l="l" t="t" r="r" b="b"/>
                <a:pathLst>
                  <a:path w="45" h="29" extrusionOk="0">
                    <a:moveTo>
                      <a:pt x="15" y="29"/>
                    </a:moveTo>
                    <a:cubicBezTo>
                      <a:pt x="0" y="29"/>
                      <a:pt x="0" y="29"/>
                      <a:pt x="0" y="29"/>
                    </a:cubicBezTo>
                    <a:cubicBezTo>
                      <a:pt x="3" y="17"/>
                      <a:pt x="14" y="7"/>
                      <a:pt x="30" y="0"/>
                    </a:cubicBezTo>
                    <a:cubicBezTo>
                      <a:pt x="45" y="0"/>
                      <a:pt x="45" y="0"/>
                      <a:pt x="45" y="0"/>
                    </a:cubicBezTo>
                    <a:lnTo>
                      <a:pt x="15" y="29"/>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40"/>
              <p:cNvSpPr/>
              <p:nvPr/>
            </p:nvSpPr>
            <p:spPr>
              <a:xfrm>
                <a:off x="4566466" y="717555"/>
                <a:ext cx="265500" cy="4122000"/>
              </a:xfrm>
              <a:prstGeom prst="rect">
                <a:avLst/>
              </a:prstGeom>
              <a:solidFill>
                <a:schemeClr val="dk2"/>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40"/>
              <p:cNvSpPr/>
              <p:nvPr/>
            </p:nvSpPr>
            <p:spPr>
              <a:xfrm>
                <a:off x="4515719" y="1313821"/>
                <a:ext cx="317172" cy="228359"/>
              </a:xfrm>
              <a:custGeom>
                <a:avLst/>
                <a:gdLst/>
                <a:ahLst/>
                <a:cxnLst/>
                <a:rect l="l" t="t" r="r" b="b"/>
                <a:pathLst>
                  <a:path w="18" h="13" extrusionOk="0">
                    <a:moveTo>
                      <a:pt x="18" y="13"/>
                    </a:moveTo>
                    <a:cubicBezTo>
                      <a:pt x="3" y="13"/>
                      <a:pt x="3" y="13"/>
                      <a:pt x="3" y="13"/>
                    </a:cubicBezTo>
                    <a:cubicBezTo>
                      <a:pt x="1" y="9"/>
                      <a:pt x="0" y="5"/>
                      <a:pt x="3" y="0"/>
                    </a:cubicBezTo>
                    <a:cubicBezTo>
                      <a:pt x="18" y="0"/>
                      <a:pt x="18" y="0"/>
                      <a:pt x="18" y="0"/>
                    </a:cubicBezTo>
                    <a:lnTo>
                      <a:pt x="18"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40"/>
              <p:cNvSpPr/>
              <p:nvPr/>
            </p:nvSpPr>
            <p:spPr>
              <a:xfrm>
                <a:off x="4515719" y="4041446"/>
                <a:ext cx="317172" cy="228359"/>
              </a:xfrm>
              <a:custGeom>
                <a:avLst/>
                <a:gdLst/>
                <a:ahLst/>
                <a:cxnLst/>
                <a:rect l="l" t="t" r="r" b="b"/>
                <a:pathLst>
                  <a:path w="18" h="13" extrusionOk="0">
                    <a:moveTo>
                      <a:pt x="18" y="13"/>
                    </a:moveTo>
                    <a:cubicBezTo>
                      <a:pt x="3" y="13"/>
                      <a:pt x="3" y="13"/>
                      <a:pt x="3" y="13"/>
                    </a:cubicBezTo>
                    <a:cubicBezTo>
                      <a:pt x="1" y="9"/>
                      <a:pt x="0" y="5"/>
                      <a:pt x="3" y="0"/>
                    </a:cubicBezTo>
                    <a:cubicBezTo>
                      <a:pt x="18" y="0"/>
                      <a:pt x="18" y="0"/>
                      <a:pt x="18" y="0"/>
                    </a:cubicBezTo>
                    <a:lnTo>
                      <a:pt x="18"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40"/>
              <p:cNvSpPr/>
              <p:nvPr/>
            </p:nvSpPr>
            <p:spPr>
              <a:xfrm>
                <a:off x="4909004" y="273519"/>
                <a:ext cx="380602" cy="380598"/>
              </a:xfrm>
              <a:custGeom>
                <a:avLst/>
                <a:gdLst/>
                <a:ahLst/>
                <a:cxnLst/>
                <a:rect l="l" t="t" r="r" b="b"/>
                <a:pathLst>
                  <a:path w="30" h="30" extrusionOk="0">
                    <a:moveTo>
                      <a:pt x="0" y="30"/>
                    </a:moveTo>
                    <a:lnTo>
                      <a:pt x="30" y="30"/>
                    </a:lnTo>
                    <a:lnTo>
                      <a:pt x="30" y="0"/>
                    </a:lnTo>
                    <a:lnTo>
                      <a:pt x="0" y="3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40"/>
              <p:cNvSpPr/>
              <p:nvPr/>
            </p:nvSpPr>
            <p:spPr>
              <a:xfrm>
                <a:off x="5035871" y="387703"/>
                <a:ext cx="3311245" cy="266423"/>
              </a:xfrm>
              <a:custGeom>
                <a:avLst/>
                <a:gdLst/>
                <a:ahLst/>
                <a:cxnLst/>
                <a:rect l="l" t="t" r="r" b="b"/>
                <a:pathLst>
                  <a:path w="261" h="21" extrusionOk="0">
                    <a:moveTo>
                      <a:pt x="261" y="0"/>
                    </a:moveTo>
                    <a:lnTo>
                      <a:pt x="20" y="0"/>
                    </a:lnTo>
                    <a:lnTo>
                      <a:pt x="0" y="21"/>
                    </a:lnTo>
                    <a:lnTo>
                      <a:pt x="241" y="21"/>
                    </a:lnTo>
                    <a:lnTo>
                      <a:pt x="261"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40"/>
              <p:cNvSpPr/>
              <p:nvPr/>
            </p:nvSpPr>
            <p:spPr>
              <a:xfrm>
                <a:off x="8093375" y="387703"/>
                <a:ext cx="253735" cy="4211955"/>
              </a:xfrm>
              <a:custGeom>
                <a:avLst/>
                <a:gdLst/>
                <a:ahLst/>
                <a:cxnLst/>
                <a:rect l="l" t="t" r="r" b="b"/>
                <a:pathLst>
                  <a:path w="20" h="332" extrusionOk="0">
                    <a:moveTo>
                      <a:pt x="20" y="0"/>
                    </a:moveTo>
                    <a:lnTo>
                      <a:pt x="20" y="310"/>
                    </a:lnTo>
                    <a:lnTo>
                      <a:pt x="0" y="332"/>
                    </a:lnTo>
                    <a:lnTo>
                      <a:pt x="0" y="21"/>
                    </a:lnTo>
                    <a:lnTo>
                      <a:pt x="2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40"/>
              <p:cNvSpPr/>
              <p:nvPr/>
            </p:nvSpPr>
            <p:spPr>
              <a:xfrm>
                <a:off x="5378433" y="527252"/>
                <a:ext cx="647027" cy="190303"/>
              </a:xfrm>
              <a:custGeom>
                <a:avLst/>
                <a:gdLst/>
                <a:ahLst/>
                <a:cxnLst/>
                <a:rect l="l" t="t" r="r" b="b"/>
                <a:pathLst>
                  <a:path w="51" h="15" extrusionOk="0">
                    <a:moveTo>
                      <a:pt x="36" y="15"/>
                    </a:moveTo>
                    <a:lnTo>
                      <a:pt x="0" y="15"/>
                    </a:lnTo>
                    <a:lnTo>
                      <a:pt x="15" y="0"/>
                    </a:lnTo>
                    <a:lnTo>
                      <a:pt x="51" y="0"/>
                    </a:lnTo>
                    <a:lnTo>
                      <a:pt x="36" y="15"/>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40"/>
              <p:cNvSpPr/>
              <p:nvPr/>
            </p:nvSpPr>
            <p:spPr>
              <a:xfrm>
                <a:off x="5378433" y="717555"/>
                <a:ext cx="456722" cy="1154483"/>
              </a:xfrm>
              <a:custGeom>
                <a:avLst/>
                <a:gdLst/>
                <a:ahLst/>
                <a:cxnLst/>
                <a:rect l="l" t="t" r="r" b="b"/>
                <a:pathLst>
                  <a:path w="36" h="91" extrusionOk="0">
                    <a:moveTo>
                      <a:pt x="36" y="0"/>
                    </a:moveTo>
                    <a:lnTo>
                      <a:pt x="0" y="0"/>
                    </a:lnTo>
                    <a:lnTo>
                      <a:pt x="0" y="91"/>
                    </a:lnTo>
                    <a:lnTo>
                      <a:pt x="17" y="77"/>
                    </a:lnTo>
                    <a:lnTo>
                      <a:pt x="36" y="91"/>
                    </a:lnTo>
                    <a:lnTo>
                      <a:pt x="36"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88009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a:t>Dataset Overview</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581" name="Google Shape;581;p40"/>
          <p:cNvSpPr txBox="1">
            <a:spLocks noGrp="1"/>
          </p:cNvSpPr>
          <p:nvPr>
            <p:ph type="subTitle" idx="1"/>
          </p:nvPr>
        </p:nvSpPr>
        <p:spPr>
          <a:xfrm>
            <a:off x="1791398" y="1714499"/>
            <a:ext cx="5333302" cy="1632619"/>
          </a:xfrm>
          <a:prstGeom prst="rect">
            <a:avLst/>
          </a:prstGeom>
        </p:spPr>
        <p:txBody>
          <a:bodyPr spcFirstLastPara="1" wrap="square" lIns="91425" tIns="91425" rIns="91425" bIns="91425" anchor="ctr" anchorCtr="0">
            <a:noAutofit/>
          </a:bodyPr>
          <a:lstStyle/>
          <a:p>
            <a:pPr marL="0" lvl="0" indent="0" algn="just"/>
            <a:r>
              <a:rPr lang="en-US"/>
              <a:t>The dataset spans from 1991 to the present, focusing on homicides and non-fatal shootings. It includes variables like ZIP_CODE, WARD, and COMMUNITY_AREA, with a total of 38 columns and 61,000 observations.</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126" y="3481232"/>
            <a:ext cx="6115774" cy="1166968"/>
          </a:xfrm>
          <a:prstGeom prst="rect">
            <a:avLst/>
          </a:prstGeom>
        </p:spPr>
      </p:pic>
    </p:spTree>
    <p:extLst>
      <p:ext uri="{BB962C8B-B14F-4D97-AF65-F5344CB8AC3E}">
        <p14:creationId xmlns:p14="http://schemas.microsoft.com/office/powerpoint/2010/main" val="1437124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dirty="0"/>
              <a:t> Research Questions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5.1</a:t>
            </a:r>
            <a:endParaRPr sz="2800" dirty="0"/>
          </a:p>
        </p:txBody>
      </p:sp>
      <p:sp>
        <p:nvSpPr>
          <p:cNvPr id="581" name="Google Shape;581;p40"/>
          <p:cNvSpPr txBox="1">
            <a:spLocks noGrp="1"/>
          </p:cNvSpPr>
          <p:nvPr>
            <p:ph type="subTitle" idx="1"/>
          </p:nvPr>
        </p:nvSpPr>
        <p:spPr>
          <a:xfrm>
            <a:off x="800100" y="1612900"/>
            <a:ext cx="7723790" cy="2946840"/>
          </a:xfrm>
          <a:prstGeom prst="rect">
            <a:avLst/>
          </a:prstGeom>
        </p:spPr>
        <p:txBody>
          <a:bodyPr spcFirstLastPara="1" wrap="square" lIns="91425" tIns="91425" rIns="91425" bIns="91425" anchor="ctr" anchorCtr="0">
            <a:noAutofit/>
          </a:bodyPr>
          <a:lstStyle/>
          <a:p>
            <a:r>
              <a:rPr lang="en-US" b="1" dirty="0"/>
              <a:t>Q.1: What impact does the day have on the frequency and severity of crimes, and how do these disparities impact communities?</a:t>
            </a:r>
          </a:p>
          <a:p>
            <a:endParaRPr lang="en-US" dirty="0"/>
          </a:p>
          <a:p>
            <a:r>
              <a:rPr lang="en-US" dirty="0"/>
              <a:t>Crime rates in Chicago are highest on weekends, particularly on Saturdays and Sundays. The severity of crimes, including incidents involving gun violence, also peaks during these days. This pattern suggests that weekends are high-risk periods for violent crime.</a:t>
            </a:r>
          </a:p>
          <a:p>
            <a:r>
              <a:rPr lang="en-US" dirty="0"/>
              <a:t>The increased crime frequency and severity on weekends disproportionately affect communities with higher poverty and unemployment rates. These communities often lack resources to effectively combat the surge in crime, leading to heightened fear and reduced quality of life.</a:t>
            </a:r>
          </a:p>
        </p:txBody>
      </p:sp>
    </p:spTree>
    <p:extLst>
      <p:ext uri="{BB962C8B-B14F-4D97-AF65-F5344CB8AC3E}">
        <p14:creationId xmlns:p14="http://schemas.microsoft.com/office/powerpoint/2010/main" val="10118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FD5C-94E2-DCC7-AB1D-8C69472767C7}"/>
              </a:ext>
            </a:extLst>
          </p:cNvPr>
          <p:cNvSpPr>
            <a:spLocks noGrp="1"/>
          </p:cNvSpPr>
          <p:nvPr>
            <p:ph type="ctrTitle"/>
          </p:nvPr>
        </p:nvSpPr>
        <p:spPr>
          <a:xfrm>
            <a:off x="1676486" y="177100"/>
            <a:ext cx="6332678" cy="1509597"/>
          </a:xfrm>
        </p:spPr>
        <p:txBody>
          <a:bodyPr/>
          <a:lstStyle/>
          <a:p>
            <a:r>
              <a:rPr lang="en-US" sz="3600" dirty="0"/>
              <a:t>Crime Severity by Day of the Week</a:t>
            </a:r>
          </a:p>
        </p:txBody>
      </p:sp>
      <p:pic>
        <p:nvPicPr>
          <p:cNvPr id="5" name="Picture 4">
            <a:extLst>
              <a:ext uri="{FF2B5EF4-FFF2-40B4-BE49-F238E27FC236}">
                <a16:creationId xmlns:a16="http://schemas.microsoft.com/office/drawing/2014/main" id="{CB7EA92D-6116-6B0D-3F45-7D500384FD35}"/>
              </a:ext>
            </a:extLst>
          </p:cNvPr>
          <p:cNvPicPr>
            <a:picLocks noChangeAspect="1"/>
          </p:cNvPicPr>
          <p:nvPr/>
        </p:nvPicPr>
        <p:blipFill>
          <a:blip r:embed="rId2"/>
          <a:stretch>
            <a:fillRect/>
          </a:stretch>
        </p:blipFill>
        <p:spPr>
          <a:xfrm>
            <a:off x="4119588" y="1781728"/>
            <a:ext cx="4150834" cy="2909375"/>
          </a:xfrm>
          <a:prstGeom prst="rect">
            <a:avLst/>
          </a:prstGeom>
        </p:spPr>
      </p:pic>
      <p:pic>
        <p:nvPicPr>
          <p:cNvPr id="8" name="Picture 7">
            <a:extLst>
              <a:ext uri="{FF2B5EF4-FFF2-40B4-BE49-F238E27FC236}">
                <a16:creationId xmlns:a16="http://schemas.microsoft.com/office/drawing/2014/main" id="{85307E26-0B6A-90B8-DFA0-5FFCB9085B50}"/>
              </a:ext>
            </a:extLst>
          </p:cNvPr>
          <p:cNvPicPr>
            <a:picLocks noChangeAspect="1"/>
          </p:cNvPicPr>
          <p:nvPr/>
        </p:nvPicPr>
        <p:blipFill>
          <a:blip r:embed="rId3"/>
          <a:stretch>
            <a:fillRect/>
          </a:stretch>
        </p:blipFill>
        <p:spPr>
          <a:xfrm>
            <a:off x="135206" y="324658"/>
            <a:ext cx="1700931" cy="1457070"/>
          </a:xfrm>
          <a:prstGeom prst="rect">
            <a:avLst/>
          </a:prstGeom>
        </p:spPr>
      </p:pic>
    </p:spTree>
    <p:extLst>
      <p:ext uri="{BB962C8B-B14F-4D97-AF65-F5344CB8AC3E}">
        <p14:creationId xmlns:p14="http://schemas.microsoft.com/office/powerpoint/2010/main" val="309504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0"/>
          <p:cNvSpPr txBox="1">
            <a:spLocks noGrp="1"/>
          </p:cNvSpPr>
          <p:nvPr>
            <p:ph type="title"/>
          </p:nvPr>
        </p:nvSpPr>
        <p:spPr>
          <a:xfrm>
            <a:off x="1791398" y="804994"/>
            <a:ext cx="6732492" cy="559932"/>
          </a:xfrm>
          <a:prstGeom prst="rect">
            <a:avLst/>
          </a:prstGeom>
        </p:spPr>
        <p:txBody>
          <a:bodyPr spcFirstLastPara="1" wrap="square" lIns="91425" tIns="91425" rIns="91425" bIns="91425" anchor="b" anchorCtr="0">
            <a:noAutofit/>
          </a:bodyPr>
          <a:lstStyle/>
          <a:p>
            <a:r>
              <a:rPr lang="en-US"/>
              <a:t> Research Questions</a:t>
            </a:r>
          </a:p>
        </p:txBody>
      </p:sp>
      <p:sp>
        <p:nvSpPr>
          <p:cNvPr id="580" name="Google Shape;580;p40"/>
          <p:cNvSpPr txBox="1">
            <a:spLocks noGrp="1"/>
          </p:cNvSpPr>
          <p:nvPr>
            <p:ph type="title" idx="2"/>
          </p:nvPr>
        </p:nvSpPr>
        <p:spPr>
          <a:xfrm>
            <a:off x="577525" y="522839"/>
            <a:ext cx="1061400" cy="9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5.3</a:t>
            </a:r>
            <a:endParaRPr sz="2800" dirty="0"/>
          </a:p>
        </p:txBody>
      </p:sp>
      <p:sp>
        <p:nvSpPr>
          <p:cNvPr id="581" name="Google Shape;581;p40"/>
          <p:cNvSpPr txBox="1">
            <a:spLocks noGrp="1"/>
          </p:cNvSpPr>
          <p:nvPr>
            <p:ph type="subTitle" idx="1"/>
          </p:nvPr>
        </p:nvSpPr>
        <p:spPr>
          <a:xfrm>
            <a:off x="577525" y="1638300"/>
            <a:ext cx="7946365" cy="3124200"/>
          </a:xfrm>
          <a:prstGeom prst="rect">
            <a:avLst/>
          </a:prstGeom>
        </p:spPr>
        <p:txBody>
          <a:bodyPr spcFirstLastPara="1" wrap="square" lIns="91425" tIns="91425" rIns="91425" bIns="91425" anchor="ctr" anchorCtr="0">
            <a:noAutofit/>
          </a:bodyPr>
          <a:lstStyle/>
          <a:p>
            <a:r>
              <a:rPr lang="en-US" b="1"/>
              <a:t>Q.2: What is the distribution of crime rates and types across different income levels, and what policies are beneficial in addressing these disparities effectively?</a:t>
            </a:r>
          </a:p>
          <a:p>
            <a:endParaRPr lang="en-US"/>
          </a:p>
          <a:p>
            <a:r>
              <a:rPr lang="en-US" b="1"/>
              <a:t>Crime Distribution:</a:t>
            </a:r>
            <a:r>
              <a:rPr lang="en-US"/>
              <a:t> Violent crimes, such as battery and homicide, are more prevalent in low-income neighborhoods. These areas experience higher crime rates due to socioeconomic stressors like poverty and unemployment.</a:t>
            </a:r>
          </a:p>
          <a:p>
            <a:r>
              <a:rPr lang="en-US" b="1"/>
              <a:t>Effective Policies:</a:t>
            </a:r>
            <a:r>
              <a:rPr lang="en-US"/>
              <a:t> Policies that focus on economic development, job creation, and improved access to education and social services are crucial in addressing these disparities. Community-based programs that provide support and resources can help mitigate the impact of socioeconomic factors on crime rates.</a:t>
            </a:r>
          </a:p>
        </p:txBody>
      </p:sp>
    </p:spTree>
    <p:extLst>
      <p:ext uri="{BB962C8B-B14F-4D97-AF65-F5344CB8AC3E}">
        <p14:creationId xmlns:p14="http://schemas.microsoft.com/office/powerpoint/2010/main" val="2099658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E5D88-2F7D-DC2E-3823-0E08EEAA2B06}"/>
              </a:ext>
            </a:extLst>
          </p:cNvPr>
          <p:cNvSpPr>
            <a:spLocks noGrp="1"/>
          </p:cNvSpPr>
          <p:nvPr>
            <p:ph type="title" idx="2"/>
          </p:nvPr>
        </p:nvSpPr>
        <p:spPr>
          <a:xfrm>
            <a:off x="351064" y="333747"/>
            <a:ext cx="1319606" cy="727611"/>
          </a:xfrm>
        </p:spPr>
        <p:txBody>
          <a:bodyPr/>
          <a:lstStyle/>
          <a:p>
            <a:r>
              <a:rPr lang="en-US" sz="2800" dirty="0"/>
              <a:t>5.4</a:t>
            </a:r>
          </a:p>
        </p:txBody>
      </p:sp>
      <p:graphicFrame>
        <p:nvGraphicFramePr>
          <p:cNvPr id="6" name="Table 5">
            <a:extLst>
              <a:ext uri="{FF2B5EF4-FFF2-40B4-BE49-F238E27FC236}">
                <a16:creationId xmlns:a16="http://schemas.microsoft.com/office/drawing/2014/main" id="{1B12C18C-8105-3941-6095-BB3DBFEA013C}"/>
              </a:ext>
            </a:extLst>
          </p:cNvPr>
          <p:cNvGraphicFramePr>
            <a:graphicFrameLocks noGrp="1"/>
          </p:cNvGraphicFramePr>
          <p:nvPr>
            <p:extLst>
              <p:ext uri="{D42A27DB-BD31-4B8C-83A1-F6EECF244321}">
                <p14:modId xmlns:p14="http://schemas.microsoft.com/office/powerpoint/2010/main" val="3023945969"/>
              </p:ext>
            </p:extLst>
          </p:nvPr>
        </p:nvGraphicFramePr>
        <p:xfrm>
          <a:off x="1723768" y="624016"/>
          <a:ext cx="6993925" cy="4211710"/>
        </p:xfrm>
        <a:graphic>
          <a:graphicData uri="http://schemas.openxmlformats.org/drawingml/2006/table">
            <a:tbl>
              <a:tblPr firstRow="1" bandRow="1">
                <a:tableStyleId>{5940675A-B579-460E-94D1-54222C63F5DA}</a:tableStyleId>
              </a:tblPr>
              <a:tblGrid>
                <a:gridCol w="3510755">
                  <a:extLst>
                    <a:ext uri="{9D8B030D-6E8A-4147-A177-3AD203B41FA5}">
                      <a16:colId xmlns:a16="http://schemas.microsoft.com/office/drawing/2014/main" val="1634525069"/>
                    </a:ext>
                  </a:extLst>
                </a:gridCol>
                <a:gridCol w="3483170">
                  <a:extLst>
                    <a:ext uri="{9D8B030D-6E8A-4147-A177-3AD203B41FA5}">
                      <a16:colId xmlns:a16="http://schemas.microsoft.com/office/drawing/2014/main" val="1835922735"/>
                    </a:ext>
                  </a:extLst>
                </a:gridCol>
              </a:tblGrid>
              <a:tr h="539603">
                <a:tc>
                  <a:txBody>
                    <a:bodyPr/>
                    <a:lstStyle/>
                    <a:p>
                      <a:r>
                        <a:rPr lang="en-US" sz="1400" b="1" u="none" strike="noStrike" cap="none" dirty="0">
                          <a:solidFill>
                            <a:srgbClr val="000000"/>
                          </a:solidFill>
                          <a:effectLst/>
                          <a:sym typeface="Arial"/>
                        </a:rPr>
                        <a:t>Crime Type</a:t>
                      </a:r>
                      <a:endParaRPr lang="en-US" dirty="0"/>
                    </a:p>
                  </a:txBody>
                  <a:tcPr/>
                </a:tc>
                <a:tc>
                  <a:txBody>
                    <a:bodyPr/>
                    <a:lstStyle/>
                    <a:p>
                      <a:r>
                        <a:rPr lang="en-US" sz="1400" b="1" u="none" strike="noStrike" cap="none" dirty="0">
                          <a:solidFill>
                            <a:srgbClr val="000000"/>
                          </a:solidFill>
                          <a:effectLst/>
                          <a:sym typeface="Arial"/>
                        </a:rPr>
                        <a:t>Correlation with % Aged 25+ Without HS Diploma</a:t>
                      </a:r>
                      <a:endParaRPr lang="en-US" dirty="0"/>
                    </a:p>
                  </a:txBody>
                  <a:tcPr/>
                </a:tc>
                <a:extLst>
                  <a:ext uri="{0D108BD9-81ED-4DB2-BD59-A6C34878D82A}">
                    <a16:rowId xmlns:a16="http://schemas.microsoft.com/office/drawing/2014/main" val="3857265920"/>
                  </a:ext>
                </a:extLst>
              </a:tr>
              <a:tr h="857014">
                <a:tc>
                  <a:txBody>
                    <a:bodyPr/>
                    <a:lstStyle/>
                    <a:p>
                      <a:r>
                        <a:rPr lang="en-US" sz="1200" b="1" dirty="0"/>
                        <a:t>Battery</a:t>
                      </a:r>
                    </a:p>
                  </a:txBody>
                  <a:tcPr/>
                </a:tc>
                <a:tc>
                  <a:txBody>
                    <a:bodyPr/>
                    <a:lstStyle/>
                    <a:p>
                      <a:r>
                        <a:rPr lang="en-US" sz="1200" b="0" u="none" strike="noStrike" cap="none" dirty="0">
                          <a:solidFill>
                            <a:schemeClr val="tx1"/>
                          </a:solidFill>
                          <a:effectLst/>
                          <a:sym typeface="Arial"/>
                        </a:rPr>
                        <a:t>Moderate correlation observed with varying percentages, indicating an increase in incidents with higher percentages of individuals without a diploma.</a:t>
                      </a:r>
                      <a:endParaRPr lang="en-US" sz="1200" dirty="0">
                        <a:solidFill>
                          <a:schemeClr val="tx1"/>
                        </a:solidFill>
                      </a:endParaRPr>
                    </a:p>
                  </a:txBody>
                  <a:tcPr/>
                </a:tc>
                <a:extLst>
                  <a:ext uri="{0D108BD9-81ED-4DB2-BD59-A6C34878D82A}">
                    <a16:rowId xmlns:a16="http://schemas.microsoft.com/office/drawing/2014/main" val="3191151960"/>
                  </a:ext>
                </a:extLst>
              </a:tr>
              <a:tr h="666567">
                <a:tc>
                  <a:txBody>
                    <a:bodyPr/>
                    <a:lstStyle/>
                    <a:p>
                      <a:r>
                        <a:rPr lang="en-US" sz="1200" b="1" u="none" strike="noStrike" cap="none" dirty="0">
                          <a:solidFill>
                            <a:schemeClr val="tx1"/>
                          </a:solidFill>
                          <a:effectLst/>
                          <a:sym typeface="Arial"/>
                        </a:rPr>
                        <a:t>Criminal Sexual Assault</a:t>
                      </a:r>
                      <a:endParaRPr lang="en-US" sz="1200" dirty="0">
                        <a:solidFill>
                          <a:schemeClr val="tx1"/>
                        </a:solidFill>
                      </a:endParaRPr>
                    </a:p>
                  </a:txBody>
                  <a:tcPr/>
                </a:tc>
                <a:tc>
                  <a:txBody>
                    <a:bodyPr/>
                    <a:lstStyle/>
                    <a:p>
                      <a:r>
                        <a:rPr lang="en-US" sz="1200" b="0" u="none" strike="noStrike" cap="none" dirty="0">
                          <a:solidFill>
                            <a:schemeClr val="tx1"/>
                          </a:solidFill>
                          <a:effectLst/>
                          <a:sym typeface="Arial"/>
                        </a:rPr>
                        <a:t>No incidents recorded across all education levels, suggesting a potential underreporting or low prevalence in the sampled data.</a:t>
                      </a:r>
                      <a:endParaRPr lang="en-US" sz="1200" dirty="0">
                        <a:solidFill>
                          <a:schemeClr val="tx1"/>
                        </a:solidFill>
                      </a:endParaRPr>
                    </a:p>
                  </a:txBody>
                  <a:tcPr/>
                </a:tc>
                <a:extLst>
                  <a:ext uri="{0D108BD9-81ED-4DB2-BD59-A6C34878D82A}">
                    <a16:rowId xmlns:a16="http://schemas.microsoft.com/office/drawing/2014/main" val="1199328959"/>
                  </a:ext>
                </a:extLst>
              </a:tr>
              <a:tr h="666567">
                <a:tc>
                  <a:txBody>
                    <a:bodyPr/>
                    <a:lstStyle/>
                    <a:p>
                      <a:r>
                        <a:rPr lang="en-US" sz="1200" b="1" u="none" strike="noStrike" cap="none" dirty="0">
                          <a:solidFill>
                            <a:schemeClr val="tx1"/>
                          </a:solidFill>
                          <a:effectLst/>
                          <a:sym typeface="Arial"/>
                        </a:rPr>
                        <a:t>Homicide</a:t>
                      </a:r>
                      <a:endParaRPr lang="en-US" sz="1200" dirty="0">
                        <a:solidFill>
                          <a:schemeClr val="tx1"/>
                        </a:solidFill>
                      </a:endParaRPr>
                    </a:p>
                  </a:txBody>
                  <a:tcPr/>
                </a:tc>
                <a:tc>
                  <a:txBody>
                    <a:bodyPr/>
                    <a:lstStyle/>
                    <a:p>
                      <a:r>
                        <a:rPr lang="en-US" sz="1200" b="0" u="none" strike="noStrike" cap="none" dirty="0">
                          <a:solidFill>
                            <a:schemeClr val="tx1"/>
                          </a:solidFill>
                          <a:effectLst/>
                          <a:sym typeface="Arial"/>
                        </a:rPr>
                        <a:t>Shows varying trends with fluctuations, indicating that higher percentages may correlate with increased homicide rates</a:t>
                      </a:r>
                      <a:endParaRPr lang="en-US" sz="1200" dirty="0">
                        <a:solidFill>
                          <a:schemeClr val="tx1"/>
                        </a:solidFill>
                      </a:endParaRPr>
                    </a:p>
                  </a:txBody>
                  <a:tcPr/>
                </a:tc>
                <a:extLst>
                  <a:ext uri="{0D108BD9-81ED-4DB2-BD59-A6C34878D82A}">
                    <a16:rowId xmlns:a16="http://schemas.microsoft.com/office/drawing/2014/main" val="2420876866"/>
                  </a:ext>
                </a:extLst>
              </a:tr>
              <a:tr h="476119">
                <a:tc>
                  <a:txBody>
                    <a:bodyPr/>
                    <a:lstStyle/>
                    <a:p>
                      <a:r>
                        <a:rPr lang="en-US" sz="1200" b="1" u="none" strike="noStrike" cap="none" dirty="0">
                          <a:solidFill>
                            <a:schemeClr val="tx1"/>
                          </a:solidFill>
                          <a:effectLst/>
                          <a:sym typeface="Arial"/>
                        </a:rPr>
                        <a:t>Non-Fatal Robbery</a:t>
                      </a:r>
                      <a:endParaRPr lang="en-US" sz="1200" dirty="0">
                        <a:solidFill>
                          <a:schemeClr val="tx1"/>
                        </a:solidFill>
                      </a:endParaRPr>
                    </a:p>
                  </a:txBody>
                  <a:tcPr/>
                </a:tc>
                <a:tc>
                  <a:txBody>
                    <a:bodyPr/>
                    <a:lstStyle/>
                    <a:p>
                      <a:r>
                        <a:rPr lang="en-US" sz="1200" b="0" u="none" strike="noStrike" cap="none" dirty="0">
                          <a:solidFill>
                            <a:schemeClr val="tx1"/>
                          </a:solidFill>
                          <a:effectLst/>
                          <a:sym typeface="Arial"/>
                        </a:rPr>
                        <a:t>Fluctuations observed; however, the relationship appears weak overall.</a:t>
                      </a:r>
                      <a:endParaRPr lang="en-US" sz="1200" dirty="0">
                        <a:solidFill>
                          <a:schemeClr val="tx1"/>
                        </a:solidFill>
                      </a:endParaRPr>
                    </a:p>
                  </a:txBody>
                  <a:tcPr/>
                </a:tc>
                <a:extLst>
                  <a:ext uri="{0D108BD9-81ED-4DB2-BD59-A6C34878D82A}">
                    <a16:rowId xmlns:a16="http://schemas.microsoft.com/office/drawing/2014/main" val="2624425033"/>
                  </a:ext>
                </a:extLst>
              </a:tr>
              <a:tr h="1005840">
                <a:tc>
                  <a:txBody>
                    <a:bodyPr/>
                    <a:lstStyle/>
                    <a:p>
                      <a:r>
                        <a:rPr lang="en-US" sz="1200" b="1" u="none" strike="noStrike" cap="none" dirty="0">
                          <a:solidFill>
                            <a:schemeClr val="tx1"/>
                          </a:solidFill>
                          <a:effectLst/>
                          <a:sym typeface="Arial"/>
                        </a:rPr>
                        <a:t>General Trends</a:t>
                      </a:r>
                      <a:endParaRPr lang="en-US" sz="1200" dirty="0">
                        <a:solidFill>
                          <a:schemeClr val="tx1"/>
                        </a:solidFill>
                      </a:endParaRPr>
                    </a:p>
                  </a:txBody>
                  <a:tcPr/>
                </a:tc>
                <a:tc>
                  <a:txBody>
                    <a:bodyPr/>
                    <a:lstStyle/>
                    <a:p>
                      <a:r>
                        <a:rPr lang="en-US" sz="1200" b="0" u="none" strike="noStrike" cap="none" dirty="0">
                          <a:solidFill>
                            <a:schemeClr val="tx1"/>
                          </a:solidFill>
                          <a:effectLst/>
                          <a:sym typeface="Arial"/>
                        </a:rPr>
                        <a:t>As the percentage of individuals without a high school diploma increases, crime rates for certain types (like battery and homicide) may also increase, reflecting potential social factors at play</a:t>
                      </a:r>
                      <a:endParaRPr lang="en-US" sz="1200" dirty="0">
                        <a:solidFill>
                          <a:schemeClr val="tx1"/>
                        </a:solidFill>
                      </a:endParaRPr>
                    </a:p>
                  </a:txBody>
                  <a:tcPr/>
                </a:tc>
                <a:extLst>
                  <a:ext uri="{0D108BD9-81ED-4DB2-BD59-A6C34878D82A}">
                    <a16:rowId xmlns:a16="http://schemas.microsoft.com/office/drawing/2014/main" val="1000561039"/>
                  </a:ext>
                </a:extLst>
              </a:tr>
            </a:tbl>
          </a:graphicData>
        </a:graphic>
      </p:graphicFrame>
    </p:spTree>
    <p:extLst>
      <p:ext uri="{BB962C8B-B14F-4D97-AF65-F5344CB8AC3E}">
        <p14:creationId xmlns:p14="http://schemas.microsoft.com/office/powerpoint/2010/main" val="420993754"/>
      </p:ext>
    </p:extLst>
  </p:cSld>
  <p:clrMapOvr>
    <a:masterClrMapping/>
  </p:clrMapOvr>
</p:sld>
</file>

<file path=ppt/theme/theme1.xml><?xml version="1.0" encoding="utf-8"?>
<a:theme xmlns:a="http://schemas.openxmlformats.org/drawingml/2006/main" name="Legal Rights and Criminal Records by Slidesgo">
  <a:themeElements>
    <a:clrScheme name="Simple Light">
      <a:dk1>
        <a:srgbClr val="7C1E1E"/>
      </a:dk1>
      <a:lt1>
        <a:srgbClr val="FCFCFC"/>
      </a:lt1>
      <a:dk2>
        <a:srgbClr val="080D3C"/>
      </a:dk2>
      <a:lt2>
        <a:srgbClr val="B6312F"/>
      </a:lt2>
      <a:accent1>
        <a:srgbClr val="C6C6C6"/>
      </a:accent1>
      <a:accent2>
        <a:srgbClr val="878787"/>
      </a:accent2>
      <a:accent3>
        <a:srgbClr val="EBC151"/>
      </a:accent3>
      <a:accent4>
        <a:srgbClr val="D3A94C"/>
      </a:accent4>
      <a:accent5>
        <a:srgbClr val="976734"/>
      </a:accent5>
      <a:accent6>
        <a:srgbClr val="634E42"/>
      </a:accent6>
      <a:hlink>
        <a:srgbClr val="7C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884</TotalTime>
  <Words>1696</Words>
  <Application>Microsoft Office PowerPoint</Application>
  <PresentationFormat>On-screen Show (16:9)</PresentationFormat>
  <Paragraphs>176</Paragraphs>
  <Slides>32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Playfair Display</vt:lpstr>
      <vt:lpstr>Arial</vt:lpstr>
      <vt:lpstr>Segoe UI</vt:lpstr>
      <vt:lpstr>Aptos</vt:lpstr>
      <vt:lpstr>Roboto</vt:lpstr>
      <vt:lpstr>Barlow</vt:lpstr>
      <vt:lpstr>Arial,Sans-Serif</vt:lpstr>
      <vt:lpstr>Legal Rights and Criminal Records by Slidesgo</vt:lpstr>
      <vt:lpstr>An In-depth Analysis of Crime Patterns and Socioeconomic Influences in Chicago</vt:lpstr>
      <vt:lpstr>Introduction</vt:lpstr>
      <vt:lpstr>Literature Review </vt:lpstr>
      <vt:lpstr>Root Causes of Gun Violence</vt:lpstr>
      <vt:lpstr>Dataset Overview</vt:lpstr>
      <vt:lpstr> Research Questions</vt:lpstr>
      <vt:lpstr>Crime Severity by Day of the Week</vt:lpstr>
      <vt:lpstr> Research Questions</vt:lpstr>
      <vt:lpstr>5.4</vt:lpstr>
      <vt:lpstr>Crime Distribution by Income Level</vt:lpstr>
      <vt:lpstr> Research Questions</vt:lpstr>
      <vt:lpstr>Top Five High Crime Districts</vt:lpstr>
      <vt:lpstr> Research Questions</vt:lpstr>
      <vt:lpstr> Logistic Regression Model</vt:lpstr>
      <vt:lpstr>Research Methodology</vt:lpstr>
      <vt:lpstr>Temporal Patterns of Crime</vt:lpstr>
      <vt:lpstr>Socioeconomic Impact on Crime </vt:lpstr>
      <vt:lpstr>Community Impact Disparities</vt:lpstr>
      <vt:lpstr>Violence Reduction Strategies </vt:lpstr>
      <vt:lpstr>Effectiveness of Community Policing</vt:lpstr>
      <vt:lpstr>Hot Spot Policing</vt:lpstr>
      <vt:lpstr>Socioeconomic Interventions</vt:lpstr>
      <vt:lpstr>Education and Crime Reduction</vt:lpstr>
      <vt:lpstr>Gun Control Measures</vt:lpstr>
      <vt:lpstr>Model Evaluation</vt:lpstr>
      <vt:lpstr>Regression Output </vt:lpstr>
      <vt:lpstr>Public Health Approaches</vt:lpstr>
      <vt:lpstr>Media's Role in Crime Perception</vt:lpstr>
      <vt:lpstr>Policy Recommendations</vt:lpstr>
      <vt:lpstr>Conclusion</vt:lpstr>
      <vt:lpstr>Future Directions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In-depth Analysis of Crime Patterns and Socioeconomic Influences</dc:title>
  <dc:creator>Maria Ansari</dc:creator>
  <cp:lastModifiedBy>Saleem, Azhan</cp:lastModifiedBy>
  <cp:revision>20</cp:revision>
  <dcterms:modified xsi:type="dcterms:W3CDTF">2024-12-09T00:30:38Z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2024-11-16T17:17:54Z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2ed7b3eb-ac67-4b6f-bf13-3ee2b91d8d3b</vt:lpwstr>
  </property>
  <property fmtid="{D5CDD505-2E9C-101B-9397-08002B2CF9AE}" pid="7" name="MSIP_Label_defa4170-0d19-0005-0004-bc88714345d2_ActionId">
    <vt:lpwstr>bab716a4-23e0-4365-8a95-7fa43435e1a2</vt:lpwstr>
  </property>
  <property fmtid="{D5CDD505-2E9C-101B-9397-08002B2CF9AE}" pid="8" name="MSIP_Label_defa4170-0d19-0005-0004-bc88714345d2_ContentBits">
    <vt:lpwstr>0</vt:lpwstr>
  </property>
</Properties>
</file>